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7.xml" ContentType="application/vnd.openxmlformats-officedocument.presentationml.notesSlide+xml"/>
  <Override PartName="/ppt/charts/chart10.xml" ContentType="application/vnd.openxmlformats-officedocument.drawingml.chart+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0.xml" ContentType="application/vnd.openxmlformats-officedocument.presentationml.notesSlide+xml"/>
  <Override PartName="/ppt/charts/chart15.xml" ContentType="application/vnd.openxmlformats-officedocument.drawingml.chart+xml"/>
  <Override PartName="/ppt/notesSlides/notesSlide11.xml" ContentType="application/vnd.openxmlformats-officedocument.presentationml.notesSlide+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charts/chart17.xml" ContentType="application/vnd.openxmlformats-officedocument.drawingml.chart+xml"/>
  <Override PartName="/ppt/charts/style4.xml" ContentType="application/vnd.ms-office.chartstyle+xml"/>
  <Override PartName="/ppt/charts/colors4.xml" ContentType="application/vnd.ms-office.chartcolorstyle+xml"/>
  <Override PartName="/ppt/charts/chart18.xml" ContentType="application/vnd.openxmlformats-officedocument.drawingml.chart+xml"/>
  <Override PartName="/ppt/theme/themeOverride1.xml" ContentType="application/vnd.openxmlformats-officedocument.themeOverride+xml"/>
  <Override PartName="/ppt/charts/chart19.xml" ContentType="application/vnd.openxmlformats-officedocument.drawingml.chart+xml"/>
  <Override PartName="/ppt/theme/themeOverride2.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notesSlides/notesSlide12.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13.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style5.xml" ContentType="application/vnd.ms-office.chartstyle+xml"/>
  <Override PartName="/ppt/charts/colors5.xml" ContentType="application/vnd.ms-office.chartcolorstyle+xml"/>
  <Override PartName="/ppt/charts/chart27.xml" ContentType="application/vnd.openxmlformats-officedocument.drawingml.chart+xml"/>
  <Override PartName="/ppt/notesSlides/notesSlide14.xml" ContentType="application/vnd.openxmlformats-officedocument.presentationml.notesSlide+xml"/>
  <Override PartName="/ppt/charts/chart2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drawings/drawing3.xml" ContentType="application/vnd.openxmlformats-officedocument.drawingml.chartshapes+xml"/>
  <Override PartName="/ppt/charts/chart33.xml" ContentType="application/vnd.openxmlformats-officedocument.drawingml.chart+xml"/>
  <Override PartName="/ppt/drawings/drawing4.xml" ContentType="application/vnd.openxmlformats-officedocument.drawingml.chartshapes+xml"/>
  <Override PartName="/ppt/charts/chart34.xml" ContentType="application/vnd.openxmlformats-officedocument.drawingml.chart+xml"/>
  <Override PartName="/ppt/charts/chart35.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36.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7.xml" ContentType="application/vnd.openxmlformats-officedocument.drawingml.chart+xml"/>
  <Override PartName="/ppt/drawings/drawing5.xml" ContentType="application/vnd.openxmlformats-officedocument.drawingml.chartshapes+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9" r:id="rId1"/>
    <p:sldMasterId id="2147483743" r:id="rId2"/>
    <p:sldMasterId id="2147483757" r:id="rId3"/>
    <p:sldMasterId id="2147483785" r:id="rId4"/>
    <p:sldMasterId id="2147483799" r:id="rId5"/>
  </p:sldMasterIdLst>
  <p:notesMasterIdLst>
    <p:notesMasterId r:id="rId46"/>
  </p:notesMasterIdLst>
  <p:sldIdLst>
    <p:sldId id="308" r:id="rId6"/>
    <p:sldId id="377" r:id="rId7"/>
    <p:sldId id="384" r:id="rId8"/>
    <p:sldId id="363" r:id="rId9"/>
    <p:sldId id="380" r:id="rId10"/>
    <p:sldId id="356" r:id="rId11"/>
    <p:sldId id="364" r:id="rId12"/>
    <p:sldId id="378" r:id="rId13"/>
    <p:sldId id="390" r:id="rId14"/>
    <p:sldId id="389" r:id="rId15"/>
    <p:sldId id="336" r:id="rId16"/>
    <p:sldId id="369" r:id="rId17"/>
    <p:sldId id="338" r:id="rId18"/>
    <p:sldId id="371" r:id="rId19"/>
    <p:sldId id="347" r:id="rId20"/>
    <p:sldId id="349" r:id="rId21"/>
    <p:sldId id="368" r:id="rId22"/>
    <p:sldId id="351" r:id="rId23"/>
    <p:sldId id="352" r:id="rId24"/>
    <p:sldId id="328" r:id="rId25"/>
    <p:sldId id="282" r:id="rId26"/>
    <p:sldId id="341" r:id="rId27"/>
    <p:sldId id="342" r:id="rId28"/>
    <p:sldId id="326" r:id="rId29"/>
    <p:sldId id="283" r:id="rId30"/>
    <p:sldId id="359" r:id="rId31"/>
    <p:sldId id="376" r:id="rId32"/>
    <p:sldId id="345" r:id="rId33"/>
    <p:sldId id="286" r:id="rId34"/>
    <p:sldId id="327" r:id="rId35"/>
    <p:sldId id="391" r:id="rId36"/>
    <p:sldId id="344" r:id="rId37"/>
    <p:sldId id="375" r:id="rId38"/>
    <p:sldId id="392" r:id="rId39"/>
    <p:sldId id="382" r:id="rId40"/>
    <p:sldId id="393" r:id="rId41"/>
    <p:sldId id="329" r:id="rId42"/>
    <p:sldId id="360" r:id="rId43"/>
    <p:sldId id="361" r:id="rId44"/>
    <p:sldId id="333" r:id="rId45"/>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FF99"/>
    <a:srgbClr val="CCFFCC"/>
    <a:srgbClr val="CCFF99"/>
    <a:srgbClr val="DA8508"/>
    <a:srgbClr val="E86E0A"/>
    <a:srgbClr val="F4902C"/>
    <a:srgbClr val="0000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6" autoAdjust="0"/>
    <p:restoredTop sz="90000" autoAdjust="0"/>
  </p:normalViewPr>
  <p:slideViewPr>
    <p:cSldViewPr>
      <p:cViewPr varScale="1">
        <p:scale>
          <a:sx n="90" d="100"/>
          <a:sy n="90" d="100"/>
        </p:scale>
        <p:origin x="1272" y="53"/>
      </p:cViewPr>
      <p:guideLst>
        <p:guide orient="horz" pos="2160"/>
        <p:guide pos="2880"/>
      </p:guideLst>
    </p:cSldViewPr>
  </p:slideViewPr>
  <p:outlineViewPr>
    <p:cViewPr>
      <p:scale>
        <a:sx n="33" d="100"/>
        <a:sy n="33" d="100"/>
      </p:scale>
      <p:origin x="0" y="-371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1710" y="-90"/>
      </p:cViewPr>
      <p:guideLst>
        <p:guide orient="horz" pos="2929"/>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4.xml"/><Relationship Id="rId1" Type="http://schemas.microsoft.com/office/2011/relationships/chartStyle" Target="style4.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5.xml"/><Relationship Id="rId1" Type="http://schemas.microsoft.com/office/2011/relationships/chartStyle" Target="style5.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6.xml"/><Relationship Id="rId1" Type="http://schemas.microsoft.com/office/2011/relationships/chartStyle" Target="style6.xml"/></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7.xml"/><Relationship Id="rId1" Type="http://schemas.microsoft.com/office/2011/relationships/chartStyle" Target="style7.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a:t>Officer Longevity</a:t>
            </a:r>
          </a:p>
        </c:rich>
      </c:tx>
      <c:overlay val="0"/>
    </c:title>
    <c:autoTitleDeleted val="0"/>
    <c:plotArea>
      <c:layout>
        <c:manualLayout>
          <c:layoutTarget val="inner"/>
          <c:xMode val="edge"/>
          <c:yMode val="edge"/>
          <c:x val="5.4799504228639384E-2"/>
          <c:y val="0.14513904511936246"/>
          <c:w val="0.62785481675903621"/>
          <c:h val="0.80724190726160061"/>
        </c:manualLayout>
      </c:layout>
      <c:pieChart>
        <c:varyColors val="1"/>
        <c:ser>
          <c:idx val="0"/>
          <c:order val="0"/>
          <c:tx>
            <c:strRef>
              <c:f>Sheet1!$B$1</c:f>
              <c:strCache>
                <c:ptCount val="1"/>
                <c:pt idx="0">
                  <c:v>officer longevity</c:v>
                </c:pt>
              </c:strCache>
            </c:strRef>
          </c:tx>
          <c:explosion val="16"/>
          <c:dPt>
            <c:idx val="7"/>
            <c:bubble3D val="0"/>
            <c:extLst>
              <c:ext xmlns:c16="http://schemas.microsoft.com/office/drawing/2014/chart" uri="{C3380CC4-5D6E-409C-BE32-E72D297353CC}">
                <c16:uniqueId val="{00000000-7916-44E4-B255-0AA10B91E541}"/>
              </c:ext>
            </c:extLst>
          </c:dPt>
          <c:dLbls>
            <c:dLbl>
              <c:idx val="7"/>
              <c:layout>
                <c:manualLayout>
                  <c:x val="1.8518518518518517E-2"/>
                  <c:y val="7.7473440819897516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7916-44E4-B255-0AA10B91E541}"/>
                </c:ext>
              </c:extLst>
            </c:dLbl>
            <c:spPr>
              <a:noFill/>
              <a:ln>
                <a:noFill/>
              </a:ln>
              <a:effectLst/>
            </c:sp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2 or fewer</c:v>
                </c:pt>
                <c:pt idx="1">
                  <c:v>3-5</c:v>
                </c:pt>
                <c:pt idx="2">
                  <c:v>6-10</c:v>
                </c:pt>
                <c:pt idx="3">
                  <c:v>11-15</c:v>
                </c:pt>
                <c:pt idx="4">
                  <c:v>16-20</c:v>
                </c:pt>
                <c:pt idx="5">
                  <c:v>21-25</c:v>
                </c:pt>
                <c:pt idx="6">
                  <c:v>26-30</c:v>
                </c:pt>
                <c:pt idx="7">
                  <c:v>more than 30</c:v>
                </c:pt>
              </c:strCache>
            </c:strRef>
          </c:cat>
          <c:val>
            <c:numRef>
              <c:f>Sheet1!$B$2:$B$9</c:f>
              <c:numCache>
                <c:formatCode>General</c:formatCode>
                <c:ptCount val="8"/>
                <c:pt idx="0">
                  <c:v>10</c:v>
                </c:pt>
                <c:pt idx="1">
                  <c:v>14</c:v>
                </c:pt>
                <c:pt idx="2">
                  <c:v>7</c:v>
                </c:pt>
                <c:pt idx="3">
                  <c:v>7</c:v>
                </c:pt>
                <c:pt idx="4">
                  <c:v>5</c:v>
                </c:pt>
                <c:pt idx="5">
                  <c:v>1</c:v>
                </c:pt>
                <c:pt idx="6">
                  <c:v>6</c:v>
                </c:pt>
                <c:pt idx="7">
                  <c:v>1</c:v>
                </c:pt>
              </c:numCache>
            </c:numRef>
          </c:val>
          <c:extLst>
            <c:ext xmlns:c16="http://schemas.microsoft.com/office/drawing/2014/chart" uri="{C3380CC4-5D6E-409C-BE32-E72D297353CC}">
              <c16:uniqueId val="{00000001-7916-44E4-B255-0AA10B91E541}"/>
            </c:ext>
          </c:extLst>
        </c:ser>
        <c:dLbls>
          <c:showLegendKey val="0"/>
          <c:showVal val="1"/>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74463007160483"/>
          <c:y val="7.788161993769703E-2"/>
          <c:w val="0.8233890214797136"/>
          <c:h val="0.75700934579439261"/>
        </c:manualLayout>
      </c:layout>
      <c:lineChart>
        <c:grouping val="standard"/>
        <c:varyColors val="0"/>
        <c:ser>
          <c:idx val="2"/>
          <c:order val="0"/>
          <c:tx>
            <c:strRef>
              <c:f>Sheet1!$A$2</c:f>
              <c:strCache>
                <c:ptCount val="1"/>
              </c:strCache>
            </c:strRef>
          </c:tx>
          <c:spPr>
            <a:ln w="53371">
              <a:solidFill>
                <a:srgbClr val="339966"/>
              </a:solidFill>
              <a:prstDash val="solid"/>
            </a:ln>
          </c:spPr>
          <c:marker>
            <c:symbol val="diamond"/>
            <c:size val="8"/>
            <c:spPr>
              <a:solidFill>
                <a:srgbClr val="FF0000"/>
              </a:solidFill>
              <a:ln>
                <a:solidFill>
                  <a:srgbClr val="FF0000"/>
                </a:solidFill>
                <a:prstDash val="solid"/>
              </a:ln>
            </c:spPr>
          </c:marker>
          <c:dLbls>
            <c:dLbl>
              <c:idx val="0"/>
              <c:layout>
                <c:manualLayout>
                  <c:x val="-5.744231825672954E-2"/>
                  <c:y val="-4.19928418038654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13-4773-89FB-C206229D61FF}"/>
                </c:ext>
              </c:extLst>
            </c:dLbl>
            <c:dLbl>
              <c:idx val="1"/>
              <c:layout>
                <c:manualLayout>
                  <c:x val="-5.5647546236952936E-2"/>
                  <c:y val="-3.948599215066768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6627906976744172E-2"/>
                      <c:h val="6.5429467084639495E-2"/>
                    </c:manualLayout>
                  </c15:layout>
                </c:ext>
                <c:ext xmlns:c16="http://schemas.microsoft.com/office/drawing/2014/chart" uri="{C3380CC4-5D6E-409C-BE32-E72D297353CC}">
                  <c16:uniqueId val="{00000001-F213-4773-89FB-C206229D61FF}"/>
                </c:ext>
              </c:extLst>
            </c:dLbl>
            <c:dLbl>
              <c:idx val="2"/>
              <c:layout>
                <c:manualLayout>
                  <c:x val="-5.6967893548190235E-2"/>
                  <c:y val="-2.66715375311628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13-4773-89FB-C206229D61FF}"/>
                </c:ext>
              </c:extLst>
            </c:dLbl>
            <c:dLbl>
              <c:idx val="3"/>
              <c:layout>
                <c:manualLayout>
                  <c:x val="-5.8376976133797227E-2"/>
                  <c:y val="-3.368617480808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13-4773-89FB-C206229D61FF}"/>
                </c:ext>
              </c:extLst>
            </c:dLbl>
            <c:dLbl>
              <c:idx val="4"/>
              <c:layout>
                <c:manualLayout>
                  <c:x val="-8.2664957577977247E-2"/>
                  <c:y val="-2.291452126477920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213-4773-89FB-C206229D61FF}"/>
                </c:ext>
              </c:extLst>
            </c:dLbl>
            <c:dLbl>
              <c:idx val="5"/>
              <c:layout>
                <c:manualLayout>
                  <c:x val="-9.4503296099615455E-2"/>
                  <c:y val="-7.52351097178683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213-4773-89FB-C206229D61FF}"/>
                </c:ext>
              </c:extLst>
            </c:dLbl>
            <c:dLbl>
              <c:idx val="6"/>
              <c:layout>
                <c:manualLayout>
                  <c:x val="-5.6107703106879079E-3"/>
                  <c:y val="-1.128526645768025E-2"/>
                </c:manualLayout>
              </c:layout>
              <c:showLegendKey val="0"/>
              <c:showVal val="1"/>
              <c:showCatName val="0"/>
              <c:showSerName val="0"/>
              <c:showPercent val="0"/>
              <c:showBubbleSize val="0"/>
              <c:extLst>
                <c:ext xmlns:c15="http://schemas.microsoft.com/office/drawing/2012/chart" uri="{CE6537A1-D6FC-4f65-9D91-7224C49458BB}">
                  <c15:layout>
                    <c:manualLayout>
                      <c:w val="6.6627906976744172E-2"/>
                      <c:h val="5.7905956112852666E-2"/>
                    </c:manualLayout>
                  </c15:layout>
                </c:ext>
                <c:ext xmlns:c16="http://schemas.microsoft.com/office/drawing/2014/chart" uri="{C3380CC4-5D6E-409C-BE32-E72D297353CC}">
                  <c16:uniqueId val="{00000006-F213-4773-89FB-C206229D61FF}"/>
                </c:ext>
              </c:extLst>
            </c:dLbl>
            <c:dLbl>
              <c:idx val="7"/>
              <c:layout>
                <c:manualLayout>
                  <c:x val="-6.3291139240507872E-3"/>
                  <c:y val="-1.50470219435736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994-48A6-8A40-1A0DEEB5061D}"/>
                </c:ext>
              </c:extLst>
            </c:dLbl>
            <c:dLbl>
              <c:idx val="8"/>
              <c:layout>
                <c:manualLayout>
                  <c:x val="-1.5675547823963864E-2"/>
                  <c:y val="-3.26018808777429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0A-4239-BF97-5FA5E5D4D43D}"/>
                </c:ext>
              </c:extLst>
            </c:dLbl>
            <c:dLbl>
              <c:idx val="9"/>
              <c:layout>
                <c:manualLayout>
                  <c:x val="-2.3255737654886303E-2"/>
                  <c:y val="-5.6426332288401257E-2"/>
                </c:manualLayout>
              </c:layout>
              <c:showLegendKey val="0"/>
              <c:showVal val="1"/>
              <c:showCatName val="0"/>
              <c:showSerName val="0"/>
              <c:showPercent val="0"/>
              <c:showBubbleSize val="0"/>
              <c:extLst>
                <c:ext xmlns:c15="http://schemas.microsoft.com/office/drawing/2012/chart" uri="{CE6537A1-D6FC-4f65-9D91-7224C49458BB}">
                  <c15:layout>
                    <c:manualLayout>
                      <c:w val="6.6627906976744172E-2"/>
                      <c:h val="5.2890282131661442E-2"/>
                    </c:manualLayout>
                  </c15:layout>
                </c:ext>
                <c:ext xmlns:c16="http://schemas.microsoft.com/office/drawing/2014/chart" uri="{C3380CC4-5D6E-409C-BE32-E72D297353CC}">
                  <c16:uniqueId val="{00000000-1BFB-4EE1-806B-EBE7447A9166}"/>
                </c:ext>
              </c:extLst>
            </c:dLbl>
            <c:spPr>
              <a:noFill/>
              <a:ln w="35580">
                <a:noFill/>
              </a:ln>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2143</c:v>
                </c:pt>
                <c:pt idx="1">
                  <c:v>2262</c:v>
                </c:pt>
                <c:pt idx="2">
                  <c:v>2348</c:v>
                </c:pt>
                <c:pt idx="3">
                  <c:v>2252</c:v>
                </c:pt>
                <c:pt idx="4">
                  <c:v>1933</c:v>
                </c:pt>
                <c:pt idx="5">
                  <c:v>1902</c:v>
                </c:pt>
                <c:pt idx="6">
                  <c:v>1581</c:v>
                </c:pt>
                <c:pt idx="7">
                  <c:v>1494</c:v>
                </c:pt>
                <c:pt idx="8">
                  <c:v>1323</c:v>
                </c:pt>
                <c:pt idx="9">
                  <c:v>1591</c:v>
                </c:pt>
              </c:numCache>
            </c:numRef>
          </c:val>
          <c:smooth val="0"/>
          <c:extLst>
            <c:ext xmlns:c16="http://schemas.microsoft.com/office/drawing/2014/chart" uri="{C3380CC4-5D6E-409C-BE32-E72D297353CC}">
              <c16:uniqueId val="{00000007-F213-4773-89FB-C206229D61FF}"/>
            </c:ext>
          </c:extLst>
        </c:ser>
        <c:dLbls>
          <c:showLegendKey val="0"/>
          <c:showVal val="1"/>
          <c:showCatName val="0"/>
          <c:showSerName val="0"/>
          <c:showPercent val="0"/>
          <c:showBubbleSize val="0"/>
        </c:dLbls>
        <c:marker val="1"/>
        <c:smooth val="0"/>
        <c:axId val="44740608"/>
        <c:axId val="44743296"/>
      </c:lineChart>
      <c:catAx>
        <c:axId val="44740608"/>
        <c:scaling>
          <c:orientation val="minMax"/>
        </c:scaling>
        <c:delete val="0"/>
        <c:axPos val="b"/>
        <c:numFmt formatCode="General" sourceLinked="1"/>
        <c:majorTickMark val="out"/>
        <c:minorTickMark val="none"/>
        <c:tickLblPos val="nextTo"/>
        <c:spPr>
          <a:ln w="4448">
            <a:solidFill>
              <a:schemeClr val="tx1"/>
            </a:solidFill>
            <a:prstDash val="solid"/>
          </a:ln>
        </c:spPr>
        <c:txPr>
          <a:bodyPr rot="0" vert="horz"/>
          <a:lstStyle/>
          <a:p>
            <a:pPr>
              <a:defRPr sz="1400"/>
            </a:pPr>
            <a:endParaRPr lang="en-US"/>
          </a:p>
        </c:txPr>
        <c:crossAx val="44743296"/>
        <c:crosses val="autoZero"/>
        <c:auto val="1"/>
        <c:lblAlgn val="ctr"/>
        <c:lblOffset val="100"/>
        <c:tickLblSkip val="1"/>
        <c:tickMarkSkip val="1"/>
        <c:noMultiLvlLbl val="0"/>
      </c:catAx>
      <c:valAx>
        <c:axId val="44743296"/>
        <c:scaling>
          <c:orientation val="minMax"/>
          <c:max val="2500"/>
          <c:min val="1300"/>
        </c:scaling>
        <c:delete val="0"/>
        <c:axPos val="l"/>
        <c:majorGridlines>
          <c:spPr>
            <a:ln w="4448">
              <a:solidFill>
                <a:schemeClr val="tx1"/>
              </a:solidFill>
              <a:prstDash val="solid"/>
            </a:ln>
          </c:spPr>
        </c:majorGridlines>
        <c:numFmt formatCode="General" sourceLinked="1"/>
        <c:majorTickMark val="out"/>
        <c:minorTickMark val="none"/>
        <c:tickLblPos val="nextTo"/>
        <c:spPr>
          <a:ln w="4448">
            <a:solidFill>
              <a:schemeClr val="tx1"/>
            </a:solidFill>
            <a:prstDash val="solid"/>
          </a:ln>
        </c:spPr>
        <c:txPr>
          <a:bodyPr rot="0" vert="horz"/>
          <a:lstStyle/>
          <a:p>
            <a:pPr>
              <a:defRPr/>
            </a:pPr>
            <a:endParaRPr lang="en-US"/>
          </a:p>
        </c:txPr>
        <c:crossAx val="44740608"/>
        <c:crosses val="autoZero"/>
        <c:crossBetween val="between"/>
      </c:valAx>
      <c:spPr>
        <a:noFill/>
        <a:ln w="17790">
          <a:solidFill>
            <a:schemeClr val="tx1"/>
          </a:solidFill>
          <a:prstDash val="solid"/>
        </a:ln>
      </c:spPr>
    </c:plotArea>
    <c:plotVisOnly val="1"/>
    <c:dispBlanksAs val="gap"/>
    <c:showDLblsOverMax val="0"/>
  </c:chart>
  <c:spPr>
    <a:noFill/>
    <a:ln>
      <a:noFill/>
    </a:ln>
  </c:spPr>
  <c:txPr>
    <a:bodyPr/>
    <a:lstStyle/>
    <a:p>
      <a:pPr>
        <a:defRPr sz="1926"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8461538461539"/>
          <c:y val="7.10900473933649E-2"/>
          <c:w val="0.85869325362107518"/>
          <c:h val="0.77251184834123221"/>
        </c:manualLayout>
      </c:layout>
      <c:lineChart>
        <c:grouping val="standard"/>
        <c:varyColors val="0"/>
        <c:ser>
          <c:idx val="0"/>
          <c:order val="0"/>
          <c:tx>
            <c:strRef>
              <c:f>Sheet1!$A$2</c:f>
              <c:strCache>
                <c:ptCount val="1"/>
              </c:strCache>
            </c:strRef>
          </c:tx>
          <c:spPr>
            <a:ln w="38100">
              <a:solidFill>
                <a:srgbClr val="993300"/>
              </a:solidFill>
              <a:prstDash val="solid"/>
            </a:ln>
          </c:spPr>
          <c:marker>
            <c:symbol val="diamond"/>
            <c:size val="9"/>
            <c:spPr>
              <a:solidFill>
                <a:srgbClr val="FF0000"/>
              </a:solidFill>
              <a:ln>
                <a:solidFill>
                  <a:srgbClr val="FF0000"/>
                </a:solidFill>
                <a:prstDash val="solid"/>
              </a:ln>
            </c:spPr>
          </c:marker>
          <c:dLbls>
            <c:dLbl>
              <c:idx val="0"/>
              <c:layout>
                <c:manualLayout>
                  <c:x val="-5.0355059784193662E-2"/>
                  <c:y val="-4.44963765775219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0-4061-BF76-74F754ED86CB}"/>
                </c:ext>
              </c:extLst>
            </c:dLbl>
            <c:dLbl>
              <c:idx val="1"/>
              <c:layout>
                <c:manualLayout>
                  <c:x val="-5.7762540099154269E-2"/>
                  <c:y val="-4.304135772199378E-2"/>
                </c:manualLayout>
              </c:layout>
              <c:numFmt formatCode="0.0%" sourceLinked="0"/>
              <c:spPr>
                <a:noFill/>
                <a:ln w="25400">
                  <a:noFill/>
                </a:ln>
              </c:spPr>
              <c:txPr>
                <a:bodyPr wrap="square" lIns="38100" tIns="19050" rIns="38100" bIns="19050" anchor="ctr">
                  <a:noAutofit/>
                </a:bodyPr>
                <a:lstStyle/>
                <a:p>
                  <a:pPr>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5611111111111101E-2"/>
                      <c:h val="5.7796204864557013E-2"/>
                    </c:manualLayout>
                  </c15:layout>
                </c:ext>
                <c:ext xmlns:c16="http://schemas.microsoft.com/office/drawing/2014/chart" uri="{C3380CC4-5D6E-409C-BE32-E72D297353CC}">
                  <c16:uniqueId val="{00000001-38F0-4061-BF76-74F754ED86CB}"/>
                </c:ext>
              </c:extLst>
            </c:dLbl>
            <c:dLbl>
              <c:idx val="2"/>
              <c:layout>
                <c:manualLayout>
                  <c:x val="-5.3441528142315543E-2"/>
                  <c:y val="-4.14688121529773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8F0-4061-BF76-74F754ED86CB}"/>
                </c:ext>
              </c:extLst>
            </c:dLbl>
            <c:dLbl>
              <c:idx val="3"/>
              <c:layout>
                <c:manualLayout>
                  <c:x val="-5.0972295129775448E-2"/>
                  <c:y val="-4.45552591297159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8F0-4061-BF76-74F754ED86CB}"/>
                </c:ext>
              </c:extLst>
            </c:dLbl>
            <c:dLbl>
              <c:idx val="4"/>
              <c:layout>
                <c:manualLayout>
                  <c:x val="-4.6356372120151645E-2"/>
                  <c:y val="-3.84412477284327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8F0-4061-BF76-74F754ED86CB}"/>
                </c:ext>
              </c:extLst>
            </c:dLbl>
            <c:dLbl>
              <c:idx val="5"/>
              <c:layout>
                <c:manualLayout>
                  <c:x val="-5.6799358413531641E-2"/>
                  <c:y val="-3.22683970059298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8F0-4061-BF76-74F754ED86CB}"/>
                </c:ext>
              </c:extLst>
            </c:dLbl>
            <c:dLbl>
              <c:idx val="6"/>
              <c:layout>
                <c:manualLayout>
                  <c:x val="-4.3827209098862639E-2"/>
                  <c:y val="-3.8617895385014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8F0-4061-BF76-74F754ED86CB}"/>
                </c:ext>
              </c:extLst>
            </c:dLbl>
            <c:dLbl>
              <c:idx val="7"/>
              <c:layout>
                <c:manualLayout>
                  <c:x val="-3.7137941090696999E-2"/>
                  <c:y val="-4.37633245613428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CA-4200-B485-55256B230D5A}"/>
                </c:ext>
              </c:extLst>
            </c:dLbl>
            <c:dLbl>
              <c:idx val="8"/>
              <c:layout>
                <c:manualLayout>
                  <c:x val="-3.4832106584503024E-2"/>
                  <c:y val="-3.4680631287708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74-45BB-9BDD-A5A135824BB3}"/>
                </c:ext>
              </c:extLst>
            </c:dLbl>
            <c:dLbl>
              <c:idx val="9"/>
              <c:layout>
                <c:manualLayout>
                  <c:x val="-2.4626840123245598E-2"/>
                  <c:y val="-3.46806312877089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EA-458B-A255-660F8693DFBE}"/>
                </c:ext>
              </c:extLst>
            </c:dLbl>
            <c:numFmt formatCode="0.0%" sourceLinked="0"/>
            <c:spPr>
              <a:noFill/>
              <a:ln w="25400">
                <a:noFill/>
              </a:ln>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0.00%</c:formatCode>
                <c:ptCount val="10"/>
                <c:pt idx="0">
                  <c:v>0.50719999999999998</c:v>
                </c:pt>
                <c:pt idx="1">
                  <c:v>0.48230000000000001</c:v>
                </c:pt>
                <c:pt idx="2">
                  <c:v>0.50979999999999992</c:v>
                </c:pt>
                <c:pt idx="3">
                  <c:v>0.55020000000000002</c:v>
                </c:pt>
                <c:pt idx="4">
                  <c:v>0.53290000000000004</c:v>
                </c:pt>
                <c:pt idx="5">
                  <c:v>0.53669999999999995</c:v>
                </c:pt>
                <c:pt idx="6">
                  <c:v>0.48130000000000001</c:v>
                </c:pt>
                <c:pt idx="7">
                  <c:v>0.49930000000000002</c:v>
                </c:pt>
                <c:pt idx="8">
                  <c:v>0.49740000000000001</c:v>
                </c:pt>
                <c:pt idx="9">
                  <c:v>0.47700000000000004</c:v>
                </c:pt>
              </c:numCache>
            </c:numRef>
          </c:val>
          <c:smooth val="0"/>
          <c:extLst>
            <c:ext xmlns:c16="http://schemas.microsoft.com/office/drawing/2014/chart" uri="{C3380CC4-5D6E-409C-BE32-E72D297353CC}">
              <c16:uniqueId val="{00000007-38F0-4061-BF76-74F754ED86CB}"/>
            </c:ext>
          </c:extLst>
        </c:ser>
        <c:dLbls>
          <c:showLegendKey val="0"/>
          <c:showVal val="1"/>
          <c:showCatName val="0"/>
          <c:showSerName val="0"/>
          <c:showPercent val="0"/>
          <c:showBubbleSize val="0"/>
        </c:dLbls>
        <c:marker val="1"/>
        <c:smooth val="0"/>
        <c:axId val="44764544"/>
        <c:axId val="44783872"/>
      </c:lineChart>
      <c:catAx>
        <c:axId val="44764544"/>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44783872"/>
        <c:crosses val="autoZero"/>
        <c:auto val="1"/>
        <c:lblAlgn val="ctr"/>
        <c:lblOffset val="100"/>
        <c:tickLblSkip val="1"/>
        <c:tickMarkSkip val="1"/>
        <c:noMultiLvlLbl val="0"/>
      </c:catAx>
      <c:valAx>
        <c:axId val="44783872"/>
        <c:scaling>
          <c:orientation val="minMax"/>
          <c:max val="1"/>
          <c:min val="0"/>
        </c:scaling>
        <c:delete val="0"/>
        <c:axPos val="l"/>
        <c:majorGridlines>
          <c:spPr>
            <a:ln w="3175">
              <a:solidFill>
                <a:schemeClr val="tx1"/>
              </a:solidFill>
              <a:prstDash val="solid"/>
            </a:ln>
          </c:spPr>
        </c:majorGridlines>
        <c:numFmt formatCode="0%" sourceLinked="0"/>
        <c:majorTickMark val="out"/>
        <c:minorTickMark val="none"/>
        <c:tickLblPos val="nextTo"/>
        <c:spPr>
          <a:ln w="3175">
            <a:solidFill>
              <a:schemeClr val="tx1"/>
            </a:solidFill>
            <a:prstDash val="solid"/>
          </a:ln>
        </c:spPr>
        <c:txPr>
          <a:bodyPr rot="0" vert="horz"/>
          <a:lstStyle/>
          <a:p>
            <a:pPr>
              <a:defRPr/>
            </a:pPr>
            <a:endParaRPr lang="en-US"/>
          </a:p>
        </c:txPr>
        <c:crossAx val="44764544"/>
        <c:crosses val="autoZero"/>
        <c:crossBetween val="between"/>
        <c:majorUnit val="0.25"/>
      </c:valAx>
      <c:spPr>
        <a:noFill/>
        <a:ln w="12700">
          <a:solidFill>
            <a:schemeClr val="tx1"/>
          </a:solidFill>
          <a:prstDash val="solid"/>
        </a:ln>
      </c:spPr>
    </c:plotArea>
    <c:plotVisOnly val="1"/>
    <c:dispBlanksAs val="gap"/>
    <c:showDLblsOverMax val="0"/>
  </c:chart>
  <c:spPr>
    <a:noFill/>
    <a:ln>
      <a:noFill/>
    </a:ln>
  </c:spPr>
  <c:txPr>
    <a:bodyPr/>
    <a:lstStyle/>
    <a:p>
      <a:pPr>
        <a:defRPr sz="1400"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5660056381842"/>
          <c:y val="5.3506610284825513E-2"/>
          <c:w val="0.77547584329736563"/>
          <c:h val="0.78151260504199827"/>
        </c:manualLayout>
      </c:layout>
      <c:lineChart>
        <c:grouping val="standard"/>
        <c:varyColors val="0"/>
        <c:ser>
          <c:idx val="0"/>
          <c:order val="0"/>
          <c:tx>
            <c:strRef>
              <c:f>Sheet1!$A$2</c:f>
              <c:strCache>
                <c:ptCount val="1"/>
              </c:strCache>
            </c:strRef>
          </c:tx>
          <c:spPr>
            <a:ln w="53274">
              <a:solidFill>
                <a:srgbClr val="0000FF"/>
              </a:solidFill>
              <a:prstDash val="solid"/>
            </a:ln>
          </c:spPr>
          <c:marker>
            <c:symbol val="diamond"/>
            <c:size val="12"/>
            <c:spPr>
              <a:solidFill>
                <a:srgbClr val="FF0000"/>
              </a:solidFill>
              <a:ln>
                <a:solidFill>
                  <a:srgbClr val="FF0000"/>
                </a:solidFill>
                <a:prstDash val="solid"/>
              </a:ln>
            </c:spPr>
          </c:marker>
          <c:dLbls>
            <c:dLbl>
              <c:idx val="0"/>
              <c:layout>
                <c:manualLayout>
                  <c:x val="-4.8111065064235389E-2"/>
                  <c:y val="-4.03743736578382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AE-47F1-A627-B7F840775E15}"/>
                </c:ext>
              </c:extLst>
            </c:dLbl>
            <c:dLbl>
              <c:idx val="1"/>
              <c:layout>
                <c:manualLayout>
                  <c:x val="-3.9573007321453274E-2"/>
                  <c:y val="-4.95215938916726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AE-47F1-A627-B7F840775E15}"/>
                </c:ext>
              </c:extLst>
            </c:dLbl>
            <c:dLbl>
              <c:idx val="2"/>
              <c:layout>
                <c:manualLayout>
                  <c:x val="-4.9969135802469138E-2"/>
                  <c:y val="-4.64350636725964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3AE-47F1-A627-B7F840775E15}"/>
                </c:ext>
              </c:extLst>
            </c:dLbl>
            <c:dLbl>
              <c:idx val="3"/>
              <c:layout>
                <c:manualLayout>
                  <c:x val="-4.6947644702307015E-2"/>
                  <c:y val="-5.88928656645192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AE-47F1-A627-B7F840775E15}"/>
                </c:ext>
              </c:extLst>
            </c:dLbl>
            <c:dLbl>
              <c:idx val="4"/>
              <c:layout>
                <c:manualLayout>
                  <c:x val="-4.6168048072938318E-2"/>
                  <c:y val="-4.92409926031973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0315789473684205E-2"/>
                      <c:h val="7.9060606060606067E-2"/>
                    </c:manualLayout>
                  </c15:layout>
                </c:ext>
                <c:ext xmlns:c16="http://schemas.microsoft.com/office/drawing/2014/chart" uri="{C3380CC4-5D6E-409C-BE32-E72D297353CC}">
                  <c16:uniqueId val="{00000004-C3AE-47F1-A627-B7F840775E15}"/>
                </c:ext>
              </c:extLst>
            </c:dLbl>
            <c:dLbl>
              <c:idx val="5"/>
              <c:layout>
                <c:manualLayout>
                  <c:x val="-4.8344729935074035E-2"/>
                  <c:y val="-5.6984967788117506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6.0315789473684205E-2"/>
                      <c:h val="4.5727272727272728E-2"/>
                    </c:manualLayout>
                  </c15:layout>
                </c:ext>
                <c:ext xmlns:c16="http://schemas.microsoft.com/office/drawing/2014/chart" uri="{C3380CC4-5D6E-409C-BE32-E72D297353CC}">
                  <c16:uniqueId val="{00000005-C3AE-47F1-A627-B7F840775E15}"/>
                </c:ext>
              </c:extLst>
            </c:dLbl>
            <c:dLbl>
              <c:idx val="9"/>
              <c:layout>
                <c:manualLayout>
                  <c:x val="-4.0684210526315788E-2"/>
                  <c:y val="-3.95301837270342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7C-46B8-A8C9-CBB87E6ABF68}"/>
                </c:ext>
              </c:extLst>
            </c:dLbl>
            <c:spPr>
              <a:noFill/>
              <a:ln w="35516">
                <a:noFill/>
              </a:ln>
            </c:spPr>
            <c:txPr>
              <a:bodyPr/>
              <a:lstStyle/>
              <a:p>
                <a:pPr>
                  <a:defRPr sz="14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1968</c:v>
                </c:pt>
                <c:pt idx="1">
                  <c:v>2035</c:v>
                </c:pt>
                <c:pt idx="2">
                  <c:v>2178</c:v>
                </c:pt>
                <c:pt idx="3">
                  <c:v>2233</c:v>
                </c:pt>
                <c:pt idx="4">
                  <c:v>2096</c:v>
                </c:pt>
                <c:pt idx="5">
                  <c:v>1656</c:v>
                </c:pt>
                <c:pt idx="6">
                  <c:v>1482</c:v>
                </c:pt>
                <c:pt idx="7">
                  <c:v>1008</c:v>
                </c:pt>
                <c:pt idx="8">
                  <c:v>1256</c:v>
                </c:pt>
                <c:pt idx="9">
                  <c:v>1778</c:v>
                </c:pt>
              </c:numCache>
            </c:numRef>
          </c:val>
          <c:smooth val="0"/>
          <c:extLst>
            <c:ext xmlns:c16="http://schemas.microsoft.com/office/drawing/2014/chart" uri="{C3380CC4-5D6E-409C-BE32-E72D297353CC}">
              <c16:uniqueId val="{00000006-C3AE-47F1-A627-B7F840775E15}"/>
            </c:ext>
          </c:extLst>
        </c:ser>
        <c:dLbls>
          <c:showLegendKey val="0"/>
          <c:showVal val="1"/>
          <c:showCatName val="0"/>
          <c:showSerName val="0"/>
          <c:showPercent val="0"/>
          <c:showBubbleSize val="0"/>
        </c:dLbls>
        <c:marker val="1"/>
        <c:smooth val="0"/>
        <c:axId val="44808832"/>
        <c:axId val="123049472"/>
      </c:lineChart>
      <c:catAx>
        <c:axId val="44808832"/>
        <c:scaling>
          <c:orientation val="minMax"/>
        </c:scaling>
        <c:delete val="0"/>
        <c:axPos val="b"/>
        <c:numFmt formatCode="General" sourceLinked="1"/>
        <c:majorTickMark val="out"/>
        <c:minorTickMark val="none"/>
        <c:tickLblPos val="nextTo"/>
        <c:spPr>
          <a:ln w="4439">
            <a:solidFill>
              <a:schemeClr val="tx1"/>
            </a:solidFill>
            <a:prstDash val="solid"/>
          </a:ln>
        </c:spPr>
        <c:txPr>
          <a:bodyPr rot="0" vert="horz"/>
          <a:lstStyle/>
          <a:p>
            <a:pPr>
              <a:defRPr/>
            </a:pPr>
            <a:endParaRPr lang="en-US"/>
          </a:p>
        </c:txPr>
        <c:crossAx val="123049472"/>
        <c:crosses val="autoZero"/>
        <c:auto val="1"/>
        <c:lblAlgn val="ctr"/>
        <c:lblOffset val="100"/>
        <c:tickLblSkip val="1"/>
        <c:tickMarkSkip val="1"/>
        <c:noMultiLvlLbl val="0"/>
      </c:catAx>
      <c:valAx>
        <c:axId val="123049472"/>
        <c:scaling>
          <c:orientation val="minMax"/>
          <c:max val="5000"/>
          <c:min val="0"/>
        </c:scaling>
        <c:delete val="0"/>
        <c:axPos val="l"/>
        <c:majorGridlines>
          <c:spPr>
            <a:ln w="4439">
              <a:solidFill>
                <a:schemeClr val="tx1"/>
              </a:solidFill>
              <a:prstDash val="solid"/>
            </a:ln>
          </c:spPr>
        </c:majorGridlines>
        <c:numFmt formatCode="General" sourceLinked="1"/>
        <c:majorTickMark val="out"/>
        <c:minorTickMark val="none"/>
        <c:tickLblPos val="nextTo"/>
        <c:spPr>
          <a:ln w="4439">
            <a:solidFill>
              <a:schemeClr val="tx1"/>
            </a:solidFill>
            <a:prstDash val="solid"/>
          </a:ln>
        </c:spPr>
        <c:txPr>
          <a:bodyPr rot="0" vert="horz"/>
          <a:lstStyle/>
          <a:p>
            <a:pPr>
              <a:defRPr/>
            </a:pPr>
            <a:endParaRPr lang="en-US"/>
          </a:p>
        </c:txPr>
        <c:crossAx val="44808832"/>
        <c:crosses val="autoZero"/>
        <c:crossBetween val="between"/>
        <c:majorUnit val="1000"/>
      </c:valAx>
      <c:spPr>
        <a:noFill/>
        <a:ln w="17758">
          <a:solidFill>
            <a:schemeClr val="tx1"/>
          </a:solidFill>
          <a:prstDash val="solid"/>
        </a:ln>
      </c:spPr>
    </c:plotArea>
    <c:plotVisOnly val="1"/>
    <c:dispBlanksAs val="gap"/>
    <c:showDLblsOverMax val="0"/>
  </c:chart>
  <c:spPr>
    <a:noFill/>
    <a:ln>
      <a:noFill/>
    </a:ln>
  </c:spPr>
  <c:txPr>
    <a:bodyPr/>
    <a:lstStyle/>
    <a:p>
      <a:pPr>
        <a:defRPr sz="1600" b="0" i="0" u="none" strike="noStrike" baseline="0">
          <a:solidFill>
            <a:schemeClr val="tx1"/>
          </a:solidFill>
          <a:latin typeface="Calibri" pitchFamily="34" charset="0"/>
          <a:ea typeface="Times New Roman"/>
          <a:cs typeface="Times New Roman"/>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28045105472928"/>
          <c:y val="5.5657869155244483E-2"/>
          <c:w val="0.7860829201905315"/>
          <c:h val="0.77251184834123221"/>
        </c:manualLayout>
      </c:layout>
      <c:lineChart>
        <c:grouping val="standard"/>
        <c:varyColors val="0"/>
        <c:ser>
          <c:idx val="0"/>
          <c:order val="0"/>
          <c:tx>
            <c:strRef>
              <c:f>Sheet1!$A$2</c:f>
              <c:strCache>
                <c:ptCount val="1"/>
              </c:strCache>
            </c:strRef>
          </c:tx>
          <c:spPr>
            <a:ln w="38100">
              <a:solidFill>
                <a:srgbClr val="339966"/>
              </a:solidFill>
              <a:prstDash val="solid"/>
            </a:ln>
          </c:spPr>
          <c:marker>
            <c:symbol val="diamond"/>
            <c:size val="9"/>
            <c:spPr>
              <a:solidFill>
                <a:srgbClr val="FF0000"/>
              </a:solidFill>
              <a:ln>
                <a:solidFill>
                  <a:srgbClr val="FF0000"/>
                </a:solidFill>
                <a:prstDash val="solid"/>
              </a:ln>
            </c:spPr>
          </c:marker>
          <c:dLbls>
            <c:dLbl>
              <c:idx val="0"/>
              <c:layout>
                <c:manualLayout>
                  <c:x val="-2.9691338582677165E-2"/>
                  <c:y val="-5.28662823397075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4C-441A-AFCD-CE109D801951}"/>
                </c:ext>
              </c:extLst>
            </c:dLbl>
            <c:dLbl>
              <c:idx val="1"/>
              <c:layout>
                <c:manualLayout>
                  <c:x val="-3.5547900262467194E-2"/>
                  <c:y val="-4.30558680164979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4C-441A-AFCD-CE109D801951}"/>
                </c:ext>
              </c:extLst>
            </c:dLbl>
            <c:dLbl>
              <c:idx val="2"/>
              <c:layout>
                <c:manualLayout>
                  <c:x val="-3.5432152230971188E-2"/>
                  <c:y val="-3.9749015748031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4C-441A-AFCD-CE109D801951}"/>
                </c:ext>
              </c:extLst>
            </c:dLbl>
            <c:dLbl>
              <c:idx val="3"/>
              <c:layout>
                <c:manualLayout>
                  <c:x val="-3.4135826771653603E-2"/>
                  <c:y val="-4.3165893325834273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5.276666666666667E-2"/>
                      <c:h val="5.6845238095238081E-2"/>
                    </c:manualLayout>
                  </c15:layout>
                </c:ext>
                <c:ext xmlns:c16="http://schemas.microsoft.com/office/drawing/2014/chart" uri="{C3380CC4-5D6E-409C-BE32-E72D297353CC}">
                  <c16:uniqueId val="{00000003-364C-441A-AFCD-CE109D801951}"/>
                </c:ext>
              </c:extLst>
            </c:dLbl>
            <c:dLbl>
              <c:idx val="4"/>
              <c:layout>
                <c:manualLayout>
                  <c:x val="-3.2052230971128609E-2"/>
                  <c:y val="-4.01898200224971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4C-441A-AFCD-CE109D801951}"/>
                </c:ext>
              </c:extLst>
            </c:dLbl>
            <c:dLbl>
              <c:idx val="5"/>
              <c:layout>
                <c:manualLayout>
                  <c:x val="-4.0836745406824144E-2"/>
                  <c:y val="-4.31657761529808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4C-441A-AFCD-CE109D801951}"/>
                </c:ext>
              </c:extLst>
            </c:dLbl>
            <c:dLbl>
              <c:idx val="6"/>
              <c:layout>
                <c:manualLayout>
                  <c:x val="-3.9769028871391075E-2"/>
                  <c:y val="-4.15178571428571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4C-441A-AFCD-CE109D801951}"/>
                </c:ext>
              </c:extLst>
            </c:dLbl>
            <c:dLbl>
              <c:idx val="7"/>
              <c:layout>
                <c:manualLayout>
                  <c:x val="-3.8020866141732286E-2"/>
                  <c:y val="-4.74702380952380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AA-4B26-9F51-D188C769ECC6}"/>
                </c:ext>
              </c:extLst>
            </c:dLbl>
            <c:dLbl>
              <c:idx val="8"/>
              <c:layout>
                <c:manualLayout>
                  <c:x val="-3.0966666666666667E-2"/>
                  <c:y val="-6.23511904761904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9E-4DAA-B6C8-B3B207BD4730}"/>
                </c:ext>
              </c:extLst>
            </c:dLbl>
            <c:dLbl>
              <c:idx val="9"/>
              <c:layout>
                <c:manualLayout>
                  <c:x val="-3.5966666666666668E-2"/>
                  <c:y val="-4.15178571428571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57B-44A0-ADC9-512AD24CF51B}"/>
                </c:ext>
              </c:extLst>
            </c:dLbl>
            <c:numFmt formatCode="0%" sourceLinked="0"/>
            <c:spPr>
              <a:noFill/>
              <a:ln w="25400">
                <a:noFill/>
              </a:ln>
            </c:spPr>
            <c:txPr>
              <a:bodyPr/>
              <a:lstStyle/>
              <a:p>
                <a:pPr>
                  <a:defRPr sz="14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0.00%</c:formatCode>
                <c:ptCount val="10"/>
                <c:pt idx="0">
                  <c:v>0.84599999999999997</c:v>
                </c:pt>
                <c:pt idx="1">
                  <c:v>0.8284999999999999</c:v>
                </c:pt>
                <c:pt idx="2">
                  <c:v>0.82050000000000001</c:v>
                </c:pt>
                <c:pt idx="3">
                  <c:v>0.84950000000000003</c:v>
                </c:pt>
                <c:pt idx="4">
                  <c:v>0.74329999999999996</c:v>
                </c:pt>
                <c:pt idx="5">
                  <c:v>0.70230000000000004</c:v>
                </c:pt>
                <c:pt idx="6">
                  <c:v>0.72870000000000001</c:v>
                </c:pt>
                <c:pt idx="7">
                  <c:v>0.75360000000000005</c:v>
                </c:pt>
                <c:pt idx="8">
                  <c:v>0.75239999999999996</c:v>
                </c:pt>
                <c:pt idx="9">
                  <c:v>0.79749999999999999</c:v>
                </c:pt>
              </c:numCache>
            </c:numRef>
          </c:val>
          <c:smooth val="0"/>
          <c:extLst>
            <c:ext xmlns:c16="http://schemas.microsoft.com/office/drawing/2014/chart" uri="{C3380CC4-5D6E-409C-BE32-E72D297353CC}">
              <c16:uniqueId val="{00000007-364C-441A-AFCD-CE109D801951}"/>
            </c:ext>
          </c:extLst>
        </c:ser>
        <c:dLbls>
          <c:showLegendKey val="0"/>
          <c:showVal val="1"/>
          <c:showCatName val="0"/>
          <c:showSerName val="0"/>
          <c:showPercent val="0"/>
          <c:showBubbleSize val="0"/>
        </c:dLbls>
        <c:marker val="1"/>
        <c:smooth val="0"/>
        <c:axId val="121857920"/>
        <c:axId val="121860864"/>
      </c:lineChart>
      <c:catAx>
        <c:axId val="121857920"/>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a:pPr>
            <a:endParaRPr lang="en-US"/>
          </a:p>
        </c:txPr>
        <c:crossAx val="121860864"/>
        <c:crosses val="autoZero"/>
        <c:auto val="1"/>
        <c:lblAlgn val="ctr"/>
        <c:lblOffset val="100"/>
        <c:tickLblSkip val="1"/>
        <c:tickMarkSkip val="1"/>
        <c:noMultiLvlLbl val="0"/>
      </c:catAx>
      <c:valAx>
        <c:axId val="121860864"/>
        <c:scaling>
          <c:orientation val="minMax"/>
          <c:max val="1"/>
          <c:min val="0"/>
        </c:scaling>
        <c:delete val="0"/>
        <c:axPos val="l"/>
        <c:majorGridlines>
          <c:spPr>
            <a:ln w="3175">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prstDash val="solid"/>
            </a:ln>
          </c:spPr>
        </c:majorGridlines>
        <c:numFmt formatCode="0%" sourceLinked="0"/>
        <c:majorTickMark val="out"/>
        <c:minorTickMark val="none"/>
        <c:tickLblPos val="nextTo"/>
        <c:spPr>
          <a:ln w="3175">
            <a:solidFill>
              <a:schemeClr val="tx1"/>
            </a:solidFill>
            <a:prstDash val="solid"/>
          </a:ln>
        </c:spPr>
        <c:txPr>
          <a:bodyPr rot="0" vert="horz"/>
          <a:lstStyle/>
          <a:p>
            <a:pPr>
              <a:defRPr sz="1400"/>
            </a:pPr>
            <a:endParaRPr lang="en-US"/>
          </a:p>
        </c:txPr>
        <c:crossAx val="121857920"/>
        <c:crosses val="autoZero"/>
        <c:crossBetween val="between"/>
        <c:majorUnit val="0.25"/>
      </c:valAx>
      <c:spPr>
        <a:noFill/>
        <a:ln w="12700">
          <a:solidFill>
            <a:schemeClr val="tx1"/>
          </a:solidFill>
          <a:prstDash val="solid"/>
        </a:ln>
      </c:spPr>
    </c:plotArea>
    <c:plotVisOnly val="1"/>
    <c:dispBlanksAs val="gap"/>
    <c:showDLblsOverMax val="0"/>
  </c:chart>
  <c:spPr>
    <a:noFill/>
    <a:ln>
      <a:noFill/>
    </a:ln>
  </c:spPr>
  <c:txPr>
    <a:bodyPr/>
    <a:lstStyle/>
    <a:p>
      <a:pPr>
        <a:defRPr sz="1600" b="0"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8461538461539"/>
          <c:y val="7.10900473933649E-2"/>
          <c:w val="0.87220843672459136"/>
          <c:h val="0.77251184834123221"/>
        </c:manualLayout>
      </c:layout>
      <c:lineChart>
        <c:grouping val="standard"/>
        <c:varyColors val="0"/>
        <c:ser>
          <c:idx val="0"/>
          <c:order val="0"/>
          <c:tx>
            <c:strRef>
              <c:f>Sheet1!$A$2</c:f>
              <c:strCache>
                <c:ptCount val="1"/>
              </c:strCache>
            </c:strRef>
          </c:tx>
          <c:spPr>
            <a:ln w="38100">
              <a:solidFill>
                <a:srgbClr val="FF0000"/>
              </a:solidFill>
              <a:prstDash val="solid"/>
            </a:ln>
          </c:spPr>
          <c:marker>
            <c:symbol val="triangle"/>
            <c:size val="5"/>
            <c:spPr>
              <a:solidFill>
                <a:srgbClr val="FF0000"/>
              </a:solidFill>
              <a:ln>
                <a:solidFill>
                  <a:srgbClr val="FF0000"/>
                </a:solidFill>
                <a:prstDash val="solid"/>
              </a:ln>
            </c:spPr>
          </c:marker>
          <c:dLbls>
            <c:dLbl>
              <c:idx val="0"/>
              <c:layout>
                <c:manualLayout>
                  <c:x val="-3.1801502753332302E-2"/>
                  <c:y val="-3.844123651210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5EB-4625-AFE2-B56E51CB1D66}"/>
                </c:ext>
              </c:extLst>
            </c:dLbl>
            <c:dLbl>
              <c:idx val="1"/>
              <c:layout>
                <c:manualLayout>
                  <c:x val="-2.0363594256600278E-2"/>
                  <c:y val="-4.15276562651891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5EB-4625-AFE2-B56E51CB1D66}"/>
                </c:ext>
              </c:extLst>
            </c:dLbl>
            <c:dLbl>
              <c:idx val="2"/>
              <c:layout>
                <c:manualLayout>
                  <c:x val="-3.0167515825227788E-2"/>
                  <c:y val="-4.1527656265189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EB-4625-AFE2-B56E51CB1D66}"/>
                </c:ext>
              </c:extLst>
            </c:dLbl>
            <c:dLbl>
              <c:idx val="3"/>
              <c:layout>
                <c:manualLayout>
                  <c:x val="-3.8337450465750607E-2"/>
                  <c:y val="-3.844123651210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EB-4625-AFE2-B56E51CB1D66}"/>
                </c:ext>
              </c:extLst>
            </c:dLbl>
            <c:dLbl>
              <c:idx val="4"/>
              <c:layout>
                <c:manualLayout>
                  <c:x val="-2.6899541969018639E-2"/>
                  <c:y val="-3.5354816759016236E-2"/>
                </c:manualLayout>
              </c:layout>
              <c:tx>
                <c:rich>
                  <a:bodyPr/>
                  <a:lstStyle/>
                  <a:p>
                    <a:r>
                      <a:rPr lang="en-US" dirty="0" smtClean="0"/>
                      <a:t>66%</a:t>
                    </a:r>
                    <a:endParaRPr lang="en-US" dirty="0"/>
                  </a:p>
                </c:rich>
              </c:tx>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5EB-4625-AFE2-B56E51CB1D66}"/>
                </c:ext>
              </c:extLst>
            </c:dLbl>
            <c:dLbl>
              <c:idx val="5"/>
              <c:layout>
                <c:manualLayout>
                  <c:x val="-2.689954196901858E-2"/>
                  <c:y val="-4.1527656265189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30-425F-8C05-A9CA6C809C21}"/>
                </c:ext>
              </c:extLst>
            </c:dLbl>
            <c:dLbl>
              <c:idx val="6"/>
              <c:layout>
                <c:manualLayout>
                  <c:x val="-2.5265555040914003E-2"/>
                  <c:y val="-4.77004957713619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30-425F-8C05-A9CA6C809C21}"/>
                </c:ext>
              </c:extLst>
            </c:dLbl>
            <c:dLbl>
              <c:idx val="7"/>
              <c:layout>
                <c:manualLayout>
                  <c:x val="-2.4497709845092894E-2"/>
                  <c:y val="-4.15276562651890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30-425F-8C05-A9CA6C809C21}"/>
                </c:ext>
              </c:extLst>
            </c:dLbl>
            <c:dLbl>
              <c:idx val="8"/>
              <c:layout>
                <c:manualLayout>
                  <c:x val="-2.0074751685451083E-2"/>
                  <c:y val="-3.84412365121026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4BF-4ABE-855F-FC3A6E0F0F28}"/>
                </c:ext>
              </c:extLst>
            </c:dLbl>
            <c:dLbl>
              <c:idx val="9"/>
              <c:layout>
                <c:manualLayout>
                  <c:x val="-2.830103957593548E-2"/>
                  <c:y val="-3.5354816759016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C27-480C-AF65-15567176C123}"/>
                </c:ext>
              </c:extLst>
            </c:dLbl>
            <c:numFmt formatCode="0%" sourceLinked="0"/>
            <c:spPr>
              <a:noFill/>
              <a:ln w="25400">
                <a:noFill/>
              </a:ln>
            </c:spPr>
            <c:txPr>
              <a:bodyPr/>
              <a:lstStyle/>
              <a:p>
                <a:pPr>
                  <a:defRPr sz="14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0.00%</c:formatCode>
                <c:ptCount val="10"/>
                <c:pt idx="0">
                  <c:v>0.6694</c:v>
                </c:pt>
                <c:pt idx="1">
                  <c:v>0.64629999999999999</c:v>
                </c:pt>
                <c:pt idx="2">
                  <c:v>0.65930000000000011</c:v>
                </c:pt>
                <c:pt idx="3">
                  <c:v>0.69920000000000004</c:v>
                </c:pt>
                <c:pt idx="4">
                  <c:v>0.64230000000000009</c:v>
                </c:pt>
                <c:pt idx="5">
                  <c:v>0.61370000000000002</c:v>
                </c:pt>
                <c:pt idx="6">
                  <c:v>0.60099999999999998</c:v>
                </c:pt>
                <c:pt idx="7">
                  <c:v>0.60189999999999999</c:v>
                </c:pt>
                <c:pt idx="8">
                  <c:v>0.62160000000000004</c:v>
                </c:pt>
                <c:pt idx="9">
                  <c:v>0.6462</c:v>
                </c:pt>
              </c:numCache>
            </c:numRef>
          </c:val>
          <c:smooth val="0"/>
          <c:extLst>
            <c:ext xmlns:c16="http://schemas.microsoft.com/office/drawing/2014/chart" uri="{C3380CC4-5D6E-409C-BE32-E72D297353CC}">
              <c16:uniqueId val="{00000005-F5EB-4625-AFE2-B56E51CB1D66}"/>
            </c:ext>
          </c:extLst>
        </c:ser>
        <c:dLbls>
          <c:showLegendKey val="0"/>
          <c:showVal val="1"/>
          <c:showCatName val="0"/>
          <c:showSerName val="0"/>
          <c:showPercent val="0"/>
          <c:showBubbleSize val="0"/>
        </c:dLbls>
        <c:marker val="1"/>
        <c:smooth val="0"/>
        <c:axId val="36638720"/>
        <c:axId val="36641408"/>
      </c:lineChart>
      <c:catAx>
        <c:axId val="36638720"/>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600"/>
            </a:pPr>
            <a:endParaRPr lang="en-US"/>
          </a:p>
        </c:txPr>
        <c:crossAx val="36641408"/>
        <c:crosses val="autoZero"/>
        <c:auto val="1"/>
        <c:lblAlgn val="ctr"/>
        <c:lblOffset val="100"/>
        <c:tickLblSkip val="1"/>
        <c:tickMarkSkip val="1"/>
        <c:noMultiLvlLbl val="0"/>
      </c:catAx>
      <c:valAx>
        <c:axId val="36641408"/>
        <c:scaling>
          <c:orientation val="minMax"/>
          <c:max val="1"/>
          <c:min val="0"/>
        </c:scaling>
        <c:delete val="0"/>
        <c:axPos val="l"/>
        <c:majorGridlines>
          <c:spPr>
            <a:ln w="3175">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prstDash val="solid"/>
            </a:ln>
          </c:spPr>
        </c:majorGridlines>
        <c:numFmt formatCode="0%" sourceLinked="0"/>
        <c:majorTickMark val="out"/>
        <c:minorTickMark val="none"/>
        <c:tickLblPos val="nextTo"/>
        <c:spPr>
          <a:ln w="3175">
            <a:solidFill>
              <a:schemeClr val="tx1"/>
            </a:solidFill>
            <a:prstDash val="solid"/>
          </a:ln>
        </c:spPr>
        <c:txPr>
          <a:bodyPr rot="0" vert="horz"/>
          <a:lstStyle/>
          <a:p>
            <a:pPr>
              <a:defRPr sz="1600"/>
            </a:pPr>
            <a:endParaRPr lang="en-US"/>
          </a:p>
        </c:txPr>
        <c:crossAx val="36638720"/>
        <c:crosses val="autoZero"/>
        <c:crossBetween val="between"/>
        <c:majorUnit val="0.25"/>
        <c:minorUnit val="0.05"/>
      </c:valAx>
      <c:spPr>
        <a:noFill/>
        <a:ln w="12700">
          <a:solidFill>
            <a:schemeClr val="tx1"/>
          </a:solidFill>
          <a:prstDash val="solid"/>
        </a:ln>
      </c:spPr>
    </c:plotArea>
    <c:plotVisOnly val="1"/>
    <c:dispBlanksAs val="gap"/>
    <c:showDLblsOverMax val="0"/>
  </c:chart>
  <c:spPr>
    <a:noFill/>
    <a:ln>
      <a:noFill/>
    </a:ln>
  </c:spPr>
  <c:txPr>
    <a:bodyPr/>
    <a:lstStyle/>
    <a:p>
      <a:pPr>
        <a:defRPr sz="1800"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1"/>
    </mc:Choice>
    <mc:Fallback>
      <c:style val="31"/>
    </mc:Fallback>
  </mc:AlternateContent>
  <c:chart>
    <c:autoTitleDeleted val="1"/>
    <c:plotArea>
      <c:layout>
        <c:manualLayout>
          <c:layoutTarget val="inner"/>
          <c:xMode val="edge"/>
          <c:yMode val="edge"/>
          <c:x val="0.10468026723932236"/>
          <c:y val="8.1033423400411142E-2"/>
          <c:w val="0.88833746898260335"/>
          <c:h val="0.65829145728646365"/>
        </c:manualLayout>
      </c:layout>
      <c:barChart>
        <c:barDir val="col"/>
        <c:grouping val="clustered"/>
        <c:varyColors val="0"/>
        <c:ser>
          <c:idx val="0"/>
          <c:order val="0"/>
          <c:tx>
            <c:strRef>
              <c:f>Sheet1!$A$2</c:f>
              <c:strCache>
                <c:ptCount val="1"/>
                <c:pt idx="0">
                  <c:v>Cleared</c:v>
                </c:pt>
              </c:strCache>
            </c:strRef>
          </c:tx>
          <c:spPr>
            <a:solidFill>
              <a:schemeClr val="bg2">
                <a:lumMod val="50000"/>
              </a:schemeClr>
            </a:solidFill>
          </c:spPr>
          <c:invertIfNegative val="0"/>
          <c:dLbls>
            <c:dLbl>
              <c:idx val="0"/>
              <c:layout>
                <c:manualLayout>
                  <c:x val="-7.8432916473676114E-3"/>
                  <c:y val="8.48484875478730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44-4494-9DE2-0671CFA3E937}"/>
                </c:ext>
              </c:extLst>
            </c:dLbl>
            <c:dLbl>
              <c:idx val="1"/>
              <c:layout>
                <c:manualLayout>
                  <c:x val="-1.7647058823529377E-2"/>
                  <c:y val="5.65656583652480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44-4494-9DE2-0671CFA3E937}"/>
                </c:ext>
              </c:extLst>
            </c:dLbl>
            <c:dLbl>
              <c:idx val="2"/>
              <c:layout>
                <c:manualLayout>
                  <c:x val="-7.8431372549019607E-3"/>
                  <c:y val="1.696947481013207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44-4494-9DE2-0671CFA3E937}"/>
                </c:ext>
              </c:extLst>
            </c:dLbl>
            <c:dLbl>
              <c:idx val="3"/>
              <c:layout>
                <c:manualLayout>
                  <c:x val="-7.8431372549019624E-3"/>
                  <c:y val="8.48484875478732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44-4494-9DE2-0671CFA3E937}"/>
                </c:ext>
              </c:extLst>
            </c:dLbl>
            <c:dLbl>
              <c:idx val="4"/>
              <c:layout>
                <c:manualLayout>
                  <c:x val="-1.1764705882352941E-2"/>
                  <c:y val="1.9797535028952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44-4494-9DE2-0671CFA3E937}"/>
                </c:ext>
              </c:extLst>
            </c:dLbl>
            <c:dLbl>
              <c:idx val="5"/>
              <c:layout>
                <c:manualLayout>
                  <c:x val="-9.8039215686274508E-3"/>
                  <c:y val="5.656565836524802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44-4494-9DE2-0671CFA3E937}"/>
                </c:ext>
              </c:extLst>
            </c:dLbl>
            <c:dLbl>
              <c:idx val="6"/>
              <c:layout>
                <c:manualLayout>
                  <c:x val="-7.8431372549019607E-3"/>
                  <c:y val="2.82828291826240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44-4494-9DE2-0671CFA3E937}"/>
                </c:ext>
              </c:extLst>
            </c:dLbl>
            <c:dLbl>
              <c:idx val="7"/>
              <c:layout>
                <c:manualLayout>
                  <c:x val="-1.1764705882352941E-2"/>
                  <c:y val="1.69696975095743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E6-4FCE-85BB-2AF03884A639}"/>
                </c:ext>
              </c:extLst>
            </c:dLbl>
            <c:dLbl>
              <c:idx val="8"/>
              <c:layout>
                <c:manualLayout>
                  <c:x val="-1.7647058823529412E-2"/>
                  <c:y val="1.979798042783675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E6-4FCE-85BB-2AF03884A639}"/>
                </c:ext>
              </c:extLst>
            </c:dLbl>
            <c:dLbl>
              <c:idx val="9"/>
              <c:layout>
                <c:manualLayout>
                  <c:x val="-1.3725490196078575E-2"/>
                  <c:y val="1.41414145913120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B0-4170-8167-AB247C9A1B6A}"/>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231</c:v>
                </c:pt>
                <c:pt idx="1">
                  <c:v>192</c:v>
                </c:pt>
                <c:pt idx="2">
                  <c:v>171</c:v>
                </c:pt>
                <c:pt idx="3">
                  <c:v>275</c:v>
                </c:pt>
                <c:pt idx="4">
                  <c:v>440</c:v>
                </c:pt>
                <c:pt idx="5">
                  <c:v>443</c:v>
                </c:pt>
                <c:pt idx="6">
                  <c:v>327</c:v>
                </c:pt>
                <c:pt idx="7">
                  <c:v>204</c:v>
                </c:pt>
                <c:pt idx="8">
                  <c:v>269</c:v>
                </c:pt>
                <c:pt idx="9">
                  <c:v>283</c:v>
                </c:pt>
              </c:numCache>
            </c:numRef>
          </c:val>
          <c:extLst>
            <c:ext xmlns:c16="http://schemas.microsoft.com/office/drawing/2014/chart" uri="{C3380CC4-5D6E-409C-BE32-E72D297353CC}">
              <c16:uniqueId val="{00000007-B644-4494-9DE2-0671CFA3E937}"/>
            </c:ext>
          </c:extLst>
        </c:ser>
        <c:ser>
          <c:idx val="1"/>
          <c:order val="1"/>
          <c:tx>
            <c:strRef>
              <c:f>Sheet1!$A$3</c:f>
              <c:strCache>
                <c:ptCount val="1"/>
                <c:pt idx="0">
                  <c:v>Assigned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Sheet1!$B$3:$K$3</c:f>
              <c:numCache>
                <c:formatCode>General</c:formatCode>
                <c:ptCount val="10"/>
                <c:pt idx="0">
                  <c:v>524</c:v>
                </c:pt>
                <c:pt idx="1">
                  <c:v>441</c:v>
                </c:pt>
                <c:pt idx="2">
                  <c:v>446</c:v>
                </c:pt>
                <c:pt idx="3">
                  <c:v>593</c:v>
                </c:pt>
                <c:pt idx="4">
                  <c:v>793</c:v>
                </c:pt>
                <c:pt idx="5">
                  <c:v>860</c:v>
                </c:pt>
                <c:pt idx="6">
                  <c:v>650</c:v>
                </c:pt>
                <c:pt idx="7">
                  <c:v>472</c:v>
                </c:pt>
                <c:pt idx="8">
                  <c:v>600</c:v>
                </c:pt>
                <c:pt idx="9">
                  <c:v>657</c:v>
                </c:pt>
              </c:numCache>
            </c:numRef>
          </c:val>
          <c:extLst>
            <c:ext xmlns:c16="http://schemas.microsoft.com/office/drawing/2014/chart" uri="{C3380CC4-5D6E-409C-BE32-E72D297353CC}">
              <c16:uniqueId val="{00000000-CCF0-415A-97C1-F24BFC3BA33B}"/>
            </c:ext>
          </c:extLst>
        </c:ser>
        <c:dLbls>
          <c:showLegendKey val="0"/>
          <c:showVal val="1"/>
          <c:showCatName val="0"/>
          <c:showSerName val="0"/>
          <c:showPercent val="0"/>
          <c:showBubbleSize val="0"/>
        </c:dLbls>
        <c:gapWidth val="150"/>
        <c:axId val="36435840"/>
        <c:axId val="36437376"/>
      </c:barChart>
      <c:catAx>
        <c:axId val="36435840"/>
        <c:scaling>
          <c:orientation val="minMax"/>
        </c:scaling>
        <c:delete val="0"/>
        <c:axPos val="b"/>
        <c:numFmt formatCode="General" sourceLinked="1"/>
        <c:majorTickMark val="out"/>
        <c:minorTickMark val="none"/>
        <c:tickLblPos val="nextTo"/>
        <c:txPr>
          <a:bodyPr rot="0" vert="horz"/>
          <a:lstStyle/>
          <a:p>
            <a:pPr>
              <a:defRPr/>
            </a:pPr>
            <a:endParaRPr lang="en-US"/>
          </a:p>
        </c:txPr>
        <c:crossAx val="36437376"/>
        <c:crosses val="autoZero"/>
        <c:auto val="1"/>
        <c:lblAlgn val="ctr"/>
        <c:lblOffset val="100"/>
        <c:tickLblSkip val="1"/>
        <c:tickMarkSkip val="1"/>
        <c:noMultiLvlLbl val="0"/>
      </c:catAx>
      <c:valAx>
        <c:axId val="36437376"/>
        <c:scaling>
          <c:orientation val="minMax"/>
        </c:scaling>
        <c:delete val="0"/>
        <c:axPos val="l"/>
        <c:majorGridlines>
          <c:spPr>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c:spPr>
        </c:majorGridlines>
        <c:numFmt formatCode="General" sourceLinked="1"/>
        <c:majorTickMark val="out"/>
        <c:minorTickMark val="none"/>
        <c:tickLblPos val="nextTo"/>
        <c:txPr>
          <a:bodyPr rot="0" vert="horz"/>
          <a:lstStyle/>
          <a:p>
            <a:pPr>
              <a:defRPr/>
            </a:pPr>
            <a:endParaRPr lang="en-US"/>
          </a:p>
        </c:txPr>
        <c:crossAx val="36435840"/>
        <c:crosses val="autoZero"/>
        <c:crossBetween val="between"/>
      </c:valAx>
    </c:plotArea>
    <c:legend>
      <c:legendPos val="b"/>
      <c:layout>
        <c:manualLayout>
          <c:xMode val="edge"/>
          <c:yMode val="edge"/>
          <c:x val="0.35242380731820289"/>
          <c:y val="0.87857557873460856"/>
          <c:w val="0.37767129844063607"/>
          <c:h val="7.8499549144978892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5583126551028E-2"/>
          <c:y val="7.10900473933649E-2"/>
          <c:w val="0.88833746898260646"/>
          <c:h val="0.6777251184834503"/>
        </c:manualLayout>
      </c:layout>
      <c:barChart>
        <c:barDir val="col"/>
        <c:grouping val="stacked"/>
        <c:varyColors val="0"/>
        <c:ser>
          <c:idx val="0"/>
          <c:order val="0"/>
          <c:tx>
            <c:strRef>
              <c:f>Sheet1!$A$2</c:f>
              <c:strCache>
                <c:ptCount val="1"/>
                <c:pt idx="0">
                  <c:v>Adult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1784</c:v>
                </c:pt>
                <c:pt idx="1">
                  <c:v>1626</c:v>
                </c:pt>
                <c:pt idx="2">
                  <c:v>1995</c:v>
                </c:pt>
                <c:pt idx="3">
                  <c:v>2001</c:v>
                </c:pt>
                <c:pt idx="4">
                  <c:v>1733</c:v>
                </c:pt>
                <c:pt idx="5">
                  <c:v>1292</c:v>
                </c:pt>
                <c:pt idx="6">
                  <c:v>1382</c:v>
                </c:pt>
                <c:pt idx="7">
                  <c:v>1386</c:v>
                </c:pt>
                <c:pt idx="8">
                  <c:v>1625</c:v>
                </c:pt>
                <c:pt idx="9">
                  <c:v>1324</c:v>
                </c:pt>
              </c:numCache>
            </c:numRef>
          </c:val>
          <c:extLst>
            <c:ext xmlns:c16="http://schemas.microsoft.com/office/drawing/2014/chart" uri="{C3380CC4-5D6E-409C-BE32-E72D297353CC}">
              <c16:uniqueId val="{00000000-0B4B-4995-B5F8-BFAA98EBA884}"/>
            </c:ext>
          </c:extLst>
        </c:ser>
        <c:ser>
          <c:idx val="1"/>
          <c:order val="1"/>
          <c:tx>
            <c:strRef>
              <c:f>Sheet1!$A$3</c:f>
              <c:strCache>
                <c:ptCount val="1"/>
                <c:pt idx="0">
                  <c:v>Juvenile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0"/>
                  <c:y val="-9.2592592592593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4B-4995-B5F8-BFAA98EBA884}"/>
                </c:ext>
              </c:extLst>
            </c:dLbl>
            <c:dLbl>
              <c:idx val="3"/>
              <c:layout>
                <c:manualLayout>
                  <c:x val="1.9841269841269992E-3"/>
                  <c:y val="-9.2592592592593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4B-4995-B5F8-BFAA98EBA884}"/>
                </c:ext>
              </c:extLst>
            </c:dLbl>
            <c:dLbl>
              <c:idx val="4"/>
              <c:layout>
                <c:manualLayout>
                  <c:x val="1.9841269841269992E-3"/>
                  <c:y val="-9.25925925925937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4B-4995-B5F8-BFAA98EBA88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Sheet1!$B$3:$K$3</c:f>
              <c:numCache>
                <c:formatCode>General</c:formatCode>
                <c:ptCount val="10"/>
                <c:pt idx="0">
                  <c:v>134</c:v>
                </c:pt>
                <c:pt idx="1">
                  <c:v>136</c:v>
                </c:pt>
                <c:pt idx="2">
                  <c:v>131</c:v>
                </c:pt>
                <c:pt idx="3">
                  <c:v>174</c:v>
                </c:pt>
                <c:pt idx="4">
                  <c:v>160</c:v>
                </c:pt>
                <c:pt idx="5">
                  <c:v>135</c:v>
                </c:pt>
                <c:pt idx="6">
                  <c:v>107</c:v>
                </c:pt>
                <c:pt idx="7">
                  <c:v>81</c:v>
                </c:pt>
                <c:pt idx="8">
                  <c:v>153</c:v>
                </c:pt>
                <c:pt idx="9">
                  <c:v>133</c:v>
                </c:pt>
              </c:numCache>
            </c:numRef>
          </c:val>
          <c:extLst>
            <c:ext xmlns:c16="http://schemas.microsoft.com/office/drawing/2014/chart" uri="{C3380CC4-5D6E-409C-BE32-E72D297353CC}">
              <c16:uniqueId val="{00000004-0B4B-4995-B5F8-BFAA98EBA884}"/>
            </c:ext>
          </c:extLst>
        </c:ser>
        <c:dLbls>
          <c:showLegendKey val="0"/>
          <c:showVal val="1"/>
          <c:showCatName val="0"/>
          <c:showSerName val="0"/>
          <c:showPercent val="0"/>
          <c:showBubbleSize val="0"/>
        </c:dLbls>
        <c:gapWidth val="36"/>
        <c:overlap val="100"/>
        <c:axId val="37158912"/>
        <c:axId val="37160064"/>
      </c:barChart>
      <c:catAx>
        <c:axId val="3715891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37160064"/>
        <c:crosses val="autoZero"/>
        <c:auto val="1"/>
        <c:lblAlgn val="ctr"/>
        <c:lblOffset val="100"/>
        <c:tickLblSkip val="1"/>
        <c:tickMarkSkip val="1"/>
        <c:noMultiLvlLbl val="0"/>
      </c:catAx>
      <c:valAx>
        <c:axId val="37160064"/>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37158912"/>
        <c:crosses val="autoZero"/>
        <c:crossBetween val="between"/>
      </c:valAx>
      <c:spPr>
        <a:noFill/>
        <a:ln>
          <a:noFill/>
        </a:ln>
        <a:effectLst/>
      </c:spPr>
    </c:plotArea>
    <c:legend>
      <c:legendPos val="b"/>
      <c:layout>
        <c:manualLayout>
          <c:xMode val="edge"/>
          <c:yMode val="edge"/>
          <c:x val="0.31940007499063655"/>
          <c:y val="0.90758293838862558"/>
          <c:w val="0.50297728408948883"/>
          <c:h val="8.5308056872037921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noFill/>
        <a:ln w="9525" cap="flat" cmpd="sng" algn="ctr">
          <a:solidFill>
            <a:schemeClr val="tx1">
              <a:tint val="75000"/>
              <a:shade val="95000"/>
              <a:satMod val="105000"/>
            </a:schemeClr>
          </a:solidFill>
          <a:prstDash val="solid"/>
          <a:round/>
        </a:ln>
        <a:effectLst/>
        <a:sp3d contourW="9525">
          <a:contourClr>
            <a:schemeClr val="tx1">
              <a:tint val="75000"/>
              <a:shade val="95000"/>
              <a:satMod val="105000"/>
            </a:schemeClr>
          </a:contourClr>
        </a:sp3d>
      </c:spPr>
    </c:floor>
    <c:sideWall>
      <c:thickness val="0"/>
      <c:spPr>
        <a:noFill/>
        <a:ln>
          <a:noFill/>
        </a:ln>
        <a:effectLst/>
        <a:sp3d/>
      </c:spPr>
    </c:sideWall>
    <c:backWall>
      <c:thickness val="0"/>
      <c:spPr>
        <a:noFill/>
        <a:ln w="25400">
          <a:noFill/>
        </a:ln>
        <a:effectLst/>
        <a:sp3d/>
      </c:spPr>
    </c:backWall>
    <c:plotArea>
      <c:layout/>
      <c:bar3DChart>
        <c:barDir val="col"/>
        <c:grouping val="standard"/>
        <c:varyColors val="0"/>
        <c:ser>
          <c:idx val="0"/>
          <c:order val="0"/>
          <c:tx>
            <c:strRef>
              <c:f>Sheet1!$B$1</c:f>
              <c:strCache>
                <c:ptCount val="1"/>
                <c:pt idx="0">
                  <c:v>Juvenile</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Area 1</c:v>
                </c:pt>
                <c:pt idx="1">
                  <c:v>Area 2</c:v>
                </c:pt>
                <c:pt idx="2">
                  <c:v>Area 3</c:v>
                </c:pt>
                <c:pt idx="3">
                  <c:v>Area 4</c:v>
                </c:pt>
                <c:pt idx="4">
                  <c:v>Area 5</c:v>
                </c:pt>
              </c:strCache>
            </c:strRef>
          </c:cat>
          <c:val>
            <c:numRef>
              <c:f>Sheet1!$B$2:$B$6</c:f>
              <c:numCache>
                <c:formatCode>General</c:formatCode>
                <c:ptCount val="5"/>
                <c:pt idx="0">
                  <c:v>20</c:v>
                </c:pt>
                <c:pt idx="1">
                  <c:v>15</c:v>
                </c:pt>
                <c:pt idx="2">
                  <c:v>32</c:v>
                </c:pt>
                <c:pt idx="3">
                  <c:v>28</c:v>
                </c:pt>
                <c:pt idx="4">
                  <c:v>37</c:v>
                </c:pt>
              </c:numCache>
            </c:numRef>
          </c:val>
          <c:extLst>
            <c:ext xmlns:c16="http://schemas.microsoft.com/office/drawing/2014/chart" uri="{C3380CC4-5D6E-409C-BE32-E72D297353CC}">
              <c16:uniqueId val="{00000000-1109-40E3-BFFF-3BD907BE5EF6}"/>
            </c:ext>
          </c:extLst>
        </c:ser>
        <c:ser>
          <c:idx val="1"/>
          <c:order val="1"/>
          <c:tx>
            <c:strRef>
              <c:f>Sheet1!$C$1</c:f>
              <c:strCache>
                <c:ptCount val="1"/>
                <c:pt idx="0">
                  <c:v>Adult</c:v>
                </c:pt>
              </c:strCache>
            </c:strRef>
          </c:tx>
          <c:spPr>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7.9365079365079361E-3"/>
                  <c:y val="8.06451612903223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09-4A83-AC2B-EE8987E8ABCD}"/>
                </c:ext>
              </c:extLst>
            </c:dLbl>
            <c:dLbl>
              <c:idx val="4"/>
              <c:layout>
                <c:manualLayout>
                  <c:x val="1.3227513227513131E-2"/>
                  <c:y val="5.37634408602145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4F-45A9-9D2E-B343AB1C7D6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Area 1</c:v>
                </c:pt>
                <c:pt idx="1">
                  <c:v>Area 2</c:v>
                </c:pt>
                <c:pt idx="2">
                  <c:v>Area 3</c:v>
                </c:pt>
                <c:pt idx="3">
                  <c:v>Area 4</c:v>
                </c:pt>
                <c:pt idx="4">
                  <c:v>Area 5</c:v>
                </c:pt>
              </c:strCache>
            </c:strRef>
          </c:cat>
          <c:val>
            <c:numRef>
              <c:f>Sheet1!$C$2:$C$6</c:f>
              <c:numCache>
                <c:formatCode>General</c:formatCode>
                <c:ptCount val="5"/>
                <c:pt idx="0">
                  <c:v>354</c:v>
                </c:pt>
                <c:pt idx="1">
                  <c:v>417</c:v>
                </c:pt>
                <c:pt idx="2">
                  <c:v>104</c:v>
                </c:pt>
                <c:pt idx="3">
                  <c:v>116</c:v>
                </c:pt>
                <c:pt idx="4">
                  <c:v>327</c:v>
                </c:pt>
              </c:numCache>
            </c:numRef>
          </c:val>
          <c:extLst>
            <c:ext xmlns:c16="http://schemas.microsoft.com/office/drawing/2014/chart" uri="{C3380CC4-5D6E-409C-BE32-E72D297353CC}">
              <c16:uniqueId val="{00000001-1109-40E3-BFFF-3BD907BE5EF6}"/>
            </c:ext>
          </c:extLst>
        </c:ser>
        <c:dLbls>
          <c:showLegendKey val="0"/>
          <c:showVal val="1"/>
          <c:showCatName val="0"/>
          <c:showSerName val="0"/>
          <c:showPercent val="0"/>
          <c:showBubbleSize val="0"/>
        </c:dLbls>
        <c:gapWidth val="150"/>
        <c:shape val="box"/>
        <c:axId val="37955072"/>
        <c:axId val="37982976"/>
        <c:axId val="37736448"/>
      </c:bar3DChart>
      <c:catAx>
        <c:axId val="37955072"/>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276000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crossAx val="37982976"/>
        <c:crosses val="autoZero"/>
        <c:auto val="1"/>
        <c:lblAlgn val="ctr"/>
        <c:lblOffset val="100"/>
        <c:noMultiLvlLbl val="0"/>
      </c:catAx>
      <c:valAx>
        <c:axId val="37982976"/>
        <c:scaling>
          <c:orientation val="minMax"/>
        </c:scaling>
        <c:delete val="1"/>
        <c:axPos val="l"/>
        <c:majorGridlines>
          <c:spPr>
            <a:ln w="9525" cap="flat" cmpd="sng" algn="ctr">
              <a:solidFill>
                <a:schemeClr val="tx1">
                  <a:tint val="75000"/>
                  <a:shade val="95000"/>
                  <a:satMod val="105000"/>
                </a:schemeClr>
              </a:solidFill>
              <a:prstDash val="solid"/>
              <a:round/>
            </a:ln>
            <a:effectLst/>
          </c:spPr>
        </c:majorGridlines>
        <c:numFmt formatCode="General" sourceLinked="1"/>
        <c:majorTickMark val="none"/>
        <c:minorTickMark val="none"/>
        <c:tickLblPos val="nextTo"/>
        <c:crossAx val="37955072"/>
        <c:crosses val="autoZero"/>
        <c:crossBetween val="between"/>
      </c:valAx>
      <c:serAx>
        <c:axId val="37736448"/>
        <c:scaling>
          <c:orientation val="minMax"/>
        </c:scaling>
        <c:delete val="1"/>
        <c:axPos val="b"/>
        <c:majorTickMark val="out"/>
        <c:minorTickMark val="none"/>
        <c:tickLblPos val="nextTo"/>
        <c:crossAx val="37982976"/>
        <c:crosses val="autoZero"/>
      </c:serAx>
      <c:spPr>
        <a:noFill/>
        <a:ln w="25400">
          <a:noFill/>
        </a:ln>
        <a:effectLst/>
      </c:spPr>
    </c:plotArea>
    <c:legend>
      <c:legendPos val="t"/>
      <c:layout>
        <c:manualLayout>
          <c:xMode val="edge"/>
          <c:yMode val="edge"/>
          <c:x val="0.28361329833770776"/>
          <c:y val="8.162644991956651E-2"/>
          <c:w val="0.43806420030829479"/>
          <c:h val="7.461074422148844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160" u="sng"/>
            </a:pPr>
            <a:r>
              <a:rPr lang="en-US" sz="2160" u="sng" dirty="0" smtClean="0"/>
              <a:t>By Area</a:t>
            </a:r>
            <a:endParaRPr lang="en-US" sz="2160" u="sng" dirty="0"/>
          </a:p>
        </c:rich>
      </c:tx>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invertIfNegative val="0"/>
          <c:dPt>
            <c:idx val="0"/>
            <c:invertIfNegative val="0"/>
            <c:bubble3D val="0"/>
            <c:spPr>
              <a:solidFill>
                <a:srgbClr val="F79646">
                  <a:lumMod val="40000"/>
                  <a:lumOff val="60000"/>
                </a:srgbClr>
              </a:solidFill>
            </c:spPr>
            <c:extLst>
              <c:ext xmlns:c16="http://schemas.microsoft.com/office/drawing/2014/chart" uri="{C3380CC4-5D6E-409C-BE32-E72D297353CC}">
                <c16:uniqueId val="{00000002-3B93-4341-9DD7-5DF12774C461}"/>
              </c:ext>
            </c:extLst>
          </c:dPt>
          <c:dPt>
            <c:idx val="1"/>
            <c:invertIfNegative val="0"/>
            <c:bubble3D val="0"/>
            <c:spPr>
              <a:solidFill>
                <a:srgbClr val="4F81BD">
                  <a:lumMod val="40000"/>
                  <a:lumOff val="60000"/>
                </a:srgbClr>
              </a:solidFill>
            </c:spPr>
            <c:extLst>
              <c:ext xmlns:c16="http://schemas.microsoft.com/office/drawing/2014/chart" uri="{C3380CC4-5D6E-409C-BE32-E72D297353CC}">
                <c16:uniqueId val="{00000004-3B93-4341-9DD7-5DF12774C461}"/>
              </c:ext>
            </c:extLst>
          </c:dPt>
          <c:dPt>
            <c:idx val="2"/>
            <c:invertIfNegative val="0"/>
            <c:bubble3D val="0"/>
            <c:spPr>
              <a:solidFill>
                <a:srgbClr val="8064A2">
                  <a:lumMod val="40000"/>
                  <a:lumOff val="60000"/>
                </a:srgbClr>
              </a:solidFill>
            </c:spPr>
            <c:extLst>
              <c:ext xmlns:c16="http://schemas.microsoft.com/office/drawing/2014/chart" uri="{C3380CC4-5D6E-409C-BE32-E72D297353CC}">
                <c16:uniqueId val="{00000006-3B93-4341-9DD7-5DF12774C461}"/>
              </c:ext>
            </c:extLst>
          </c:dPt>
          <c:dPt>
            <c:idx val="3"/>
            <c:invertIfNegative val="0"/>
            <c:bubble3D val="0"/>
            <c:spPr>
              <a:solidFill>
                <a:srgbClr val="EEECE1">
                  <a:lumMod val="90000"/>
                </a:srgbClr>
              </a:solidFill>
            </c:spPr>
            <c:extLst>
              <c:ext xmlns:c16="http://schemas.microsoft.com/office/drawing/2014/chart" uri="{C3380CC4-5D6E-409C-BE32-E72D297353CC}">
                <c16:uniqueId val="{00000008-3B93-4341-9DD7-5DF12774C461}"/>
              </c:ext>
            </c:extLst>
          </c:dPt>
          <c:dPt>
            <c:idx val="4"/>
            <c:invertIfNegative val="0"/>
            <c:bubble3D val="0"/>
            <c:spPr>
              <a:solidFill>
                <a:srgbClr val="4BACC6">
                  <a:lumMod val="60000"/>
                  <a:lumOff val="40000"/>
                </a:srgbClr>
              </a:solidFill>
            </c:spPr>
            <c:extLst>
              <c:ext xmlns:c16="http://schemas.microsoft.com/office/drawing/2014/chart" uri="{C3380CC4-5D6E-409C-BE32-E72D297353CC}">
                <c16:uniqueId val="{0000000A-3B93-4341-9DD7-5DF12774C461}"/>
              </c:ext>
            </c:extLst>
          </c:dPt>
          <c:dPt>
            <c:idx val="5"/>
            <c:invertIfNegative val="0"/>
            <c:bubble3D val="0"/>
            <c:spPr>
              <a:solidFill>
                <a:srgbClr val="4F81BD"/>
              </a:solidFill>
            </c:spPr>
            <c:extLst>
              <c:ext xmlns:c16="http://schemas.microsoft.com/office/drawing/2014/chart" uri="{C3380CC4-5D6E-409C-BE32-E72D297353CC}">
                <c16:uniqueId val="{0000000C-3B93-4341-9DD7-5DF12774C461}"/>
              </c:ext>
            </c:extLst>
          </c:dPt>
          <c:dLbls>
            <c:dLbl>
              <c:idx val="0"/>
              <c:layout>
                <c:manualLayout>
                  <c:x val="1.8115942028985473E-2"/>
                  <c:y val="3.2407407407407406E-2"/>
                </c:manualLayout>
              </c:layout>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93-4341-9DD7-5DF12774C461}"/>
                </c:ext>
              </c:extLst>
            </c:dLbl>
            <c:dLbl>
              <c:idx val="1"/>
              <c:tx>
                <c:rich>
                  <a:bodyPr/>
                  <a:lstStyle/>
                  <a:p>
                    <a:r>
                      <a:rPr lang="en-US" dirty="0" smtClean="0"/>
                      <a:t>22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93-4341-9DD7-5DF12774C461}"/>
                </c:ext>
              </c:extLst>
            </c:dLbl>
            <c:dLbl>
              <c:idx val="2"/>
              <c:tx>
                <c:rich>
                  <a:bodyPr/>
                  <a:lstStyle/>
                  <a:p>
                    <a:r>
                      <a:rPr lang="en-US" dirty="0" smtClean="0"/>
                      <a:t>15</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B93-4341-9DD7-5DF12774C461}"/>
                </c:ext>
              </c:extLst>
            </c:dLbl>
            <c:dLbl>
              <c:idx val="3"/>
              <c:tx>
                <c:rich>
                  <a:bodyPr/>
                  <a:lstStyle/>
                  <a:p>
                    <a:r>
                      <a:rPr lang="en-US" dirty="0" smtClean="0"/>
                      <a:t>10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B93-4341-9DD7-5DF12774C461}"/>
                </c:ext>
              </c:extLst>
            </c:dLbl>
            <c:dLbl>
              <c:idx val="4"/>
              <c:tx>
                <c:rich>
                  <a:bodyPr/>
                  <a:lstStyle/>
                  <a:p>
                    <a:r>
                      <a:rPr lang="en-US" smtClean="0"/>
                      <a:t>14</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B93-4341-9DD7-5DF12774C461}"/>
                </c:ext>
              </c:extLst>
            </c:dLbl>
            <c:dLbl>
              <c:idx val="5"/>
              <c:layout>
                <c:manualLayout>
                  <c:x val="2.5362318840579576E-2"/>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B93-4341-9DD7-5DF12774C461}"/>
                </c:ext>
              </c:extLst>
            </c:dLbl>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Domestic!$D$23:$D$28</c:f>
              <c:strCache>
                <c:ptCount val="6"/>
                <c:pt idx="0">
                  <c:v>Area 1</c:v>
                </c:pt>
                <c:pt idx="1">
                  <c:v>Area 2</c:v>
                </c:pt>
                <c:pt idx="2">
                  <c:v>Area 3</c:v>
                </c:pt>
                <c:pt idx="3">
                  <c:v>Area 4</c:v>
                </c:pt>
                <c:pt idx="4">
                  <c:v>Area 5</c:v>
                </c:pt>
                <c:pt idx="5">
                  <c:v>GRAND TOTAL</c:v>
                </c:pt>
              </c:strCache>
            </c:strRef>
          </c:cat>
          <c:val>
            <c:numRef>
              <c:f>Domestic!$E$23:$E$28</c:f>
              <c:numCache>
                <c:formatCode>General</c:formatCode>
                <c:ptCount val="6"/>
                <c:pt idx="0">
                  <c:v>12</c:v>
                </c:pt>
                <c:pt idx="1">
                  <c:v>16</c:v>
                </c:pt>
                <c:pt idx="2">
                  <c:v>12</c:v>
                </c:pt>
                <c:pt idx="3">
                  <c:v>14</c:v>
                </c:pt>
                <c:pt idx="4">
                  <c:v>24</c:v>
                </c:pt>
                <c:pt idx="5">
                  <c:v>78</c:v>
                </c:pt>
              </c:numCache>
            </c:numRef>
          </c:val>
          <c:extLst>
            <c:ext xmlns:c16="http://schemas.microsoft.com/office/drawing/2014/chart" uri="{C3380CC4-5D6E-409C-BE32-E72D297353CC}">
              <c16:uniqueId val="{0000000D-3B93-4341-9DD7-5DF12774C461}"/>
            </c:ext>
          </c:extLst>
        </c:ser>
        <c:dLbls>
          <c:showLegendKey val="0"/>
          <c:showVal val="1"/>
          <c:showCatName val="0"/>
          <c:showSerName val="0"/>
          <c:showPercent val="0"/>
          <c:showBubbleSize val="0"/>
        </c:dLbls>
        <c:gapWidth val="75"/>
        <c:shape val="box"/>
        <c:axId val="37720064"/>
        <c:axId val="37746944"/>
        <c:axId val="0"/>
      </c:bar3DChart>
      <c:catAx>
        <c:axId val="37720064"/>
        <c:scaling>
          <c:orientation val="minMax"/>
        </c:scaling>
        <c:delete val="0"/>
        <c:axPos val="b"/>
        <c:numFmt formatCode="General" sourceLinked="0"/>
        <c:majorTickMark val="out"/>
        <c:minorTickMark val="none"/>
        <c:tickLblPos val="nextTo"/>
        <c:spPr>
          <a:noFill/>
          <a:effectLst>
            <a:glow>
              <a:srgbClr val="4F81BD"/>
            </a:glow>
          </a:effectLst>
        </c:spPr>
        <c:txPr>
          <a:bodyPr rot="0"/>
          <a:lstStyle/>
          <a:p>
            <a:pPr>
              <a:defRPr sz="1000" b="1"/>
            </a:pPr>
            <a:endParaRPr lang="en-US"/>
          </a:p>
        </c:txPr>
        <c:crossAx val="37746944"/>
        <c:crosses val="autoZero"/>
        <c:auto val="1"/>
        <c:lblAlgn val="ctr"/>
        <c:lblOffset val="100"/>
        <c:tickLblSkip val="1"/>
        <c:noMultiLvlLbl val="0"/>
      </c:catAx>
      <c:valAx>
        <c:axId val="37746944"/>
        <c:scaling>
          <c:orientation val="minMax"/>
        </c:scaling>
        <c:delete val="0"/>
        <c:axPos val="l"/>
        <c:majorGridlines/>
        <c:numFmt formatCode="General" sourceLinked="1"/>
        <c:majorTickMark val="out"/>
        <c:minorTickMark val="none"/>
        <c:tickLblPos val="nextTo"/>
        <c:spPr>
          <a:ln w="9525">
            <a:noFill/>
          </a:ln>
        </c:spPr>
        <c:txPr>
          <a:bodyPr/>
          <a:lstStyle/>
          <a:p>
            <a:pPr>
              <a:defRPr sz="1200"/>
            </a:pPr>
            <a:endParaRPr lang="en-US"/>
          </a:p>
        </c:txPr>
        <c:crossAx val="37720064"/>
        <c:crosses val="autoZero"/>
        <c:crossBetween val="between"/>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160" u="sng"/>
            </a:pPr>
            <a:r>
              <a:rPr lang="en-US" sz="2160" u="sng" dirty="0" smtClean="0"/>
              <a:t>By Age</a:t>
            </a:r>
            <a:endParaRPr lang="en-US" sz="2160" u="sng" dirty="0"/>
          </a:p>
        </c:rich>
      </c:tx>
      <c:layout>
        <c:manualLayout>
          <c:xMode val="edge"/>
          <c:yMode val="edge"/>
          <c:x val="0.40164588801399825"/>
          <c:y val="3.703703703703703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8.1716436388847624E-2"/>
          <c:y val="8.456645991468395E-2"/>
          <c:w val="0.86705813895904504"/>
          <c:h val="0.75903319781925094"/>
        </c:manualLayout>
      </c:layout>
      <c:bar3DChart>
        <c:barDir val="col"/>
        <c:grouping val="standard"/>
        <c:varyColors val="0"/>
        <c:ser>
          <c:idx val="0"/>
          <c:order val="0"/>
          <c:spPr>
            <a:solidFill>
              <a:srgbClr val="1F497D">
                <a:lumMod val="75000"/>
              </a:srgbClr>
            </a:solidFill>
          </c:spPr>
          <c:invertIfNegative val="0"/>
          <c:dLbls>
            <c:dLbl>
              <c:idx val="1"/>
              <c:layout>
                <c:manualLayout>
                  <c:x val="6.2893081761006579E-3"/>
                  <c:y val="1.4033940034189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23-41B7-82BC-99EC08DF6707}"/>
                </c:ext>
              </c:extLst>
            </c:dLbl>
            <c:dLbl>
              <c:idx val="2"/>
              <c:layout>
                <c:manualLayout>
                  <c:x val="9.433962264150943E-3"/>
                  <c:y val="1.8711920045586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23-41B7-82BC-99EC08DF6707}"/>
                </c:ext>
              </c:extLst>
            </c:dLbl>
            <c:dLbl>
              <c:idx val="3"/>
              <c:layout>
                <c:manualLayout>
                  <c:x val="9.433962264150943E-3"/>
                  <c:y val="1.4033940034189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23-41B7-82BC-99EC08DF6707}"/>
                </c:ext>
              </c:extLst>
            </c:dLbl>
            <c:dLbl>
              <c:idx val="4"/>
              <c:layout>
                <c:manualLayout>
                  <c:x val="-5.7651325621222607E-17"/>
                  <c:y val="1.40339400341897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23-41B7-82BC-99EC08DF6707}"/>
                </c:ext>
              </c:extLst>
            </c:dLbl>
            <c:dLbl>
              <c:idx val="5"/>
              <c:layout>
                <c:manualLayout>
                  <c:x val="6.2893081761006293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23-41B7-82BC-99EC08DF6707}"/>
                </c:ext>
              </c:extLst>
            </c:dLbl>
            <c:dLbl>
              <c:idx val="6"/>
              <c:layout>
                <c:manualLayout>
                  <c:x val="1.257861635220125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58-4DC2-9DDF-E25AAA1BEA1D}"/>
                </c:ext>
              </c:extLst>
            </c:dLbl>
            <c:dLbl>
              <c:idx val="7"/>
              <c:layout>
                <c:manualLayout>
                  <c:x val="6.2893081761005139E-3"/>
                  <c:y val="9.355960022793180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23-41B7-82BC-99EC08DF6707}"/>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Domestic!$B$14:$B$22</c:f>
              <c:strCache>
                <c:ptCount val="9"/>
                <c:pt idx="0">
                  <c:v>18-20</c:v>
                </c:pt>
                <c:pt idx="1">
                  <c:v>21-30</c:v>
                </c:pt>
                <c:pt idx="2">
                  <c:v>31-40</c:v>
                </c:pt>
                <c:pt idx="3">
                  <c:v>41-50</c:v>
                </c:pt>
                <c:pt idx="4">
                  <c:v>51-60</c:v>
                </c:pt>
                <c:pt idx="5">
                  <c:v>61-70</c:v>
                </c:pt>
                <c:pt idx="6">
                  <c:v>71-80</c:v>
                </c:pt>
                <c:pt idx="8">
                  <c:v>GRAND TOTAL</c:v>
                </c:pt>
              </c:strCache>
            </c:strRef>
          </c:cat>
          <c:val>
            <c:numRef>
              <c:f>Domestic!$C$14:$C$23</c:f>
              <c:numCache>
                <c:formatCode>General</c:formatCode>
                <c:ptCount val="10"/>
                <c:pt idx="0">
                  <c:v>3</c:v>
                </c:pt>
                <c:pt idx="1">
                  <c:v>22</c:v>
                </c:pt>
                <c:pt idx="2">
                  <c:v>24</c:v>
                </c:pt>
                <c:pt idx="3">
                  <c:v>17</c:v>
                </c:pt>
                <c:pt idx="4">
                  <c:v>6</c:v>
                </c:pt>
                <c:pt idx="5">
                  <c:v>6</c:v>
                </c:pt>
                <c:pt idx="6">
                  <c:v>2</c:v>
                </c:pt>
                <c:pt idx="8">
                  <c:v>78</c:v>
                </c:pt>
              </c:numCache>
            </c:numRef>
          </c:val>
          <c:extLst>
            <c:ext xmlns:c16="http://schemas.microsoft.com/office/drawing/2014/chart" uri="{C3380CC4-5D6E-409C-BE32-E72D297353CC}">
              <c16:uniqueId val="{00000006-CF23-41B7-82BC-99EC08DF6707}"/>
            </c:ext>
          </c:extLst>
        </c:ser>
        <c:dLbls>
          <c:showLegendKey val="0"/>
          <c:showVal val="0"/>
          <c:showCatName val="0"/>
          <c:showSerName val="0"/>
          <c:showPercent val="0"/>
          <c:showBubbleSize val="0"/>
        </c:dLbls>
        <c:gapWidth val="150"/>
        <c:shape val="box"/>
        <c:axId val="38697600"/>
        <c:axId val="38699392"/>
        <c:axId val="37551168"/>
      </c:bar3DChart>
      <c:catAx>
        <c:axId val="38697600"/>
        <c:scaling>
          <c:orientation val="minMax"/>
        </c:scaling>
        <c:delete val="0"/>
        <c:axPos val="b"/>
        <c:numFmt formatCode="General" sourceLinked="0"/>
        <c:majorTickMark val="none"/>
        <c:minorTickMark val="none"/>
        <c:tickLblPos val="low"/>
        <c:txPr>
          <a:bodyPr rot="-2160000"/>
          <a:lstStyle/>
          <a:p>
            <a:pPr>
              <a:defRPr sz="1050" b="1"/>
            </a:pPr>
            <a:endParaRPr lang="en-US"/>
          </a:p>
        </c:txPr>
        <c:crossAx val="38699392"/>
        <c:crosses val="autoZero"/>
        <c:auto val="1"/>
        <c:lblAlgn val="ctr"/>
        <c:lblOffset val="100"/>
        <c:noMultiLvlLbl val="0"/>
      </c:catAx>
      <c:valAx>
        <c:axId val="38699392"/>
        <c:scaling>
          <c:orientation val="minMax"/>
        </c:scaling>
        <c:delete val="0"/>
        <c:axPos val="l"/>
        <c:majorGridlines/>
        <c:numFmt formatCode="General" sourceLinked="1"/>
        <c:majorTickMark val="none"/>
        <c:minorTickMark val="none"/>
        <c:tickLblPos val="nextTo"/>
        <c:txPr>
          <a:bodyPr/>
          <a:lstStyle/>
          <a:p>
            <a:pPr>
              <a:defRPr sz="1200"/>
            </a:pPr>
            <a:endParaRPr lang="en-US"/>
          </a:p>
        </c:txPr>
        <c:crossAx val="38697600"/>
        <c:crosses val="autoZero"/>
        <c:crossBetween val="between"/>
      </c:valAx>
      <c:serAx>
        <c:axId val="37551168"/>
        <c:scaling>
          <c:orientation val="minMax"/>
        </c:scaling>
        <c:delete val="1"/>
        <c:axPos val="b"/>
        <c:majorTickMark val="none"/>
        <c:minorTickMark val="none"/>
        <c:tickLblPos val="nextTo"/>
        <c:crossAx val="38699392"/>
        <c:crosses val="autoZero"/>
      </c:ser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dirty="0"/>
              <a:t>Communications Longevity</a:t>
            </a:r>
          </a:p>
        </c:rich>
      </c:tx>
      <c:overlay val="0"/>
    </c:title>
    <c:autoTitleDeleted val="0"/>
    <c:plotArea>
      <c:layout/>
      <c:pieChart>
        <c:varyColors val="1"/>
        <c:ser>
          <c:idx val="0"/>
          <c:order val="0"/>
          <c:tx>
            <c:strRef>
              <c:f>Sheet1!$B$1</c:f>
              <c:strCache>
                <c:ptCount val="1"/>
                <c:pt idx="0">
                  <c:v>communications longevity</c:v>
                </c:pt>
              </c:strCache>
            </c:strRef>
          </c:tx>
          <c:explosion val="25"/>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2 or fewer</c:v>
                </c:pt>
                <c:pt idx="1">
                  <c:v>3-5</c:v>
                </c:pt>
                <c:pt idx="2">
                  <c:v>6-10</c:v>
                </c:pt>
                <c:pt idx="3">
                  <c:v>11-15</c:v>
                </c:pt>
                <c:pt idx="4">
                  <c:v>16-20</c:v>
                </c:pt>
                <c:pt idx="5">
                  <c:v>21-25</c:v>
                </c:pt>
                <c:pt idx="6">
                  <c:v>26-30</c:v>
                </c:pt>
                <c:pt idx="7">
                  <c:v>more than 30</c:v>
                </c:pt>
              </c:strCache>
            </c:strRef>
          </c:cat>
          <c:val>
            <c:numRef>
              <c:f>Sheet1!$B$2:$B$9</c:f>
              <c:numCache>
                <c:formatCode>General</c:formatCode>
                <c:ptCount val="8"/>
                <c:pt idx="0">
                  <c:v>3</c:v>
                </c:pt>
                <c:pt idx="1">
                  <c:v>0</c:v>
                </c:pt>
                <c:pt idx="2">
                  <c:v>3</c:v>
                </c:pt>
                <c:pt idx="3">
                  <c:v>1</c:v>
                </c:pt>
                <c:pt idx="4">
                  <c:v>1</c:v>
                </c:pt>
                <c:pt idx="5">
                  <c:v>2</c:v>
                </c:pt>
                <c:pt idx="6">
                  <c:v>0</c:v>
                </c:pt>
                <c:pt idx="7">
                  <c:v>0</c:v>
                </c:pt>
              </c:numCache>
            </c:numRef>
          </c:val>
          <c:extLst>
            <c:ext xmlns:c16="http://schemas.microsoft.com/office/drawing/2014/chart" uri="{C3380CC4-5D6E-409C-BE32-E72D297353CC}">
              <c16:uniqueId val="{00000000-1EC8-4C1B-BBC1-56C41172B2B6}"/>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75867259648099605"/>
          <c:y val="0.23977627796525433"/>
          <c:w val="0.21972246524740552"/>
          <c:h val="0.59332427196600368"/>
        </c:manualLayout>
      </c:layout>
      <c:overlay val="0"/>
      <c:txPr>
        <a:bodyPr/>
        <a:lstStyle/>
        <a:p>
          <a:pPr rtl="0">
            <a:defRPr/>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smtClean="0"/>
              <a:t>By Race</a:t>
            </a:r>
            <a:endParaRPr lang="en-US" u="sng" dirty="0"/>
          </a:p>
        </c:rich>
      </c:tx>
      <c:layout>
        <c:manualLayout>
          <c:xMode val="edge"/>
          <c:yMode val="edge"/>
          <c:x val="0.39341152668416446"/>
          <c:y val="0.1817320448580291"/>
        </c:manualLayout>
      </c:layout>
      <c:overlay val="0"/>
    </c:title>
    <c:autoTitleDeleted val="0"/>
    <c:view3D>
      <c:rotX val="15"/>
      <c:rotY val="20"/>
      <c:rAngAx val="0"/>
    </c:view3D>
    <c:floor>
      <c:thickness val="0"/>
    </c:floor>
    <c:sideWall>
      <c:thickness val="0"/>
    </c:sideWall>
    <c:backWall>
      <c:thickness val="0"/>
    </c:backWall>
    <c:plotArea>
      <c:layout>
        <c:manualLayout>
          <c:layoutTarget val="inner"/>
          <c:xMode val="edge"/>
          <c:yMode val="edge"/>
          <c:x val="0.1756107830271216"/>
          <c:y val="0.21945521232922807"/>
          <c:w val="0.78619477252843395"/>
          <c:h val="0.52027155259438729"/>
        </c:manualLayout>
      </c:layout>
      <c:bar3DChart>
        <c:barDir val="col"/>
        <c:grouping val="standard"/>
        <c:varyColors val="0"/>
        <c:ser>
          <c:idx val="0"/>
          <c:order val="0"/>
          <c:tx>
            <c:strRef>
              <c:f>Sheet1!$B$1</c:f>
              <c:strCache>
                <c:ptCount val="1"/>
                <c:pt idx="0">
                  <c:v>Series 1</c:v>
                </c:pt>
              </c:strCache>
            </c:strRef>
          </c:tx>
          <c:spPr>
            <a:solidFill>
              <a:schemeClr val="accent2">
                <a:lumMod val="75000"/>
              </a:schemeClr>
            </a:solidFill>
          </c:spPr>
          <c:invertIfNegative val="0"/>
          <c:dLbls>
            <c:dLbl>
              <c:idx val="0"/>
              <c:layout>
                <c:manualLayout>
                  <c:x val="1.7543859649122806E-2"/>
                  <c:y val="7.575757575757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B62-48B4-B772-46333A7EBAA9}"/>
                </c:ext>
              </c:extLst>
            </c:dLbl>
            <c:dLbl>
              <c:idx val="1"/>
              <c:layout>
                <c:manualLayout>
                  <c:x val="5.9115029099623415E-3"/>
                  <c:y val="1.768021478186846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B62-48B4-B772-46333A7EBAA9}"/>
                </c:ext>
              </c:extLst>
            </c:dLbl>
            <c:dLbl>
              <c:idx val="2"/>
              <c:layout>
                <c:manualLayout>
                  <c:x val="2.2501997032979573E-2"/>
                  <c:y val="-1.22048890075405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B62-48B4-B772-46333A7EBAA9}"/>
                </c:ext>
              </c:extLst>
            </c:dLbl>
            <c:dLbl>
              <c:idx val="3"/>
              <c:layout>
                <c:manualLayout>
                  <c:x val="1.0869565217391304E-2"/>
                  <c:y val="-9.59567212520211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E64-4A03-80F0-5E08941A3574}"/>
                </c:ext>
              </c:extLst>
            </c:dLbl>
            <c:dLbl>
              <c:idx val="4"/>
              <c:layout>
                <c:manualLayout>
                  <c:x val="5.1486363117653772E-3"/>
                  <c:y val="-2.5185491142262767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B62-48B4-B772-46333A7EBAA9}"/>
                </c:ext>
              </c:extLst>
            </c:dLbl>
            <c:dLbl>
              <c:idx val="5"/>
              <c:layout>
                <c:manualLayout>
                  <c:x val="3.6231884057969688E-3"/>
                  <c:y val="-2.86107179376116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B62-48B4-B772-46333A7EBAA9}"/>
                </c:ext>
              </c:extLst>
            </c:dLbl>
            <c:dLbl>
              <c:idx val="6"/>
              <c:layout>
                <c:manualLayout>
                  <c:x val="3.6231884057969688E-3"/>
                  <c:y val="-5.863954113391872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AF-43A8-BBE9-331FC0D9F985}"/>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Black Male</c:v>
                </c:pt>
                <c:pt idx="1">
                  <c:v>White Male</c:v>
                </c:pt>
                <c:pt idx="2">
                  <c:v>Black Female</c:v>
                </c:pt>
                <c:pt idx="3">
                  <c:v>White Female</c:v>
                </c:pt>
                <c:pt idx="4">
                  <c:v>Hispanic Female</c:v>
                </c:pt>
                <c:pt idx="5">
                  <c:v>Hispanic Male</c:v>
                </c:pt>
                <c:pt idx="6">
                  <c:v>GRAND TOTAL</c:v>
                </c:pt>
              </c:strCache>
            </c:strRef>
          </c:cat>
          <c:val>
            <c:numRef>
              <c:f>Sheet1!$B$2:$B$8</c:f>
              <c:numCache>
                <c:formatCode>General</c:formatCode>
                <c:ptCount val="7"/>
                <c:pt idx="0">
                  <c:v>17</c:v>
                </c:pt>
                <c:pt idx="1">
                  <c:v>28</c:v>
                </c:pt>
                <c:pt idx="2">
                  <c:v>10</c:v>
                </c:pt>
                <c:pt idx="3">
                  <c:v>19</c:v>
                </c:pt>
                <c:pt idx="4">
                  <c:v>2</c:v>
                </c:pt>
                <c:pt idx="5">
                  <c:v>2</c:v>
                </c:pt>
                <c:pt idx="6">
                  <c:v>78</c:v>
                </c:pt>
              </c:numCache>
            </c:numRef>
          </c:val>
          <c:extLst>
            <c:ext xmlns:c16="http://schemas.microsoft.com/office/drawing/2014/chart" uri="{C3380CC4-5D6E-409C-BE32-E72D297353CC}">
              <c16:uniqueId val="{00000005-0B62-48B4-B772-46333A7EBAA9}"/>
            </c:ext>
          </c:extLst>
        </c:ser>
        <c:dLbls>
          <c:showLegendKey val="0"/>
          <c:showVal val="0"/>
          <c:showCatName val="0"/>
          <c:showSerName val="0"/>
          <c:showPercent val="0"/>
          <c:showBubbleSize val="0"/>
        </c:dLbls>
        <c:gapWidth val="150"/>
        <c:gapDepth val="29"/>
        <c:shape val="cylinder"/>
        <c:axId val="38725504"/>
        <c:axId val="38727040"/>
        <c:axId val="37548928"/>
      </c:bar3DChart>
      <c:catAx>
        <c:axId val="38725504"/>
        <c:scaling>
          <c:orientation val="minMax"/>
        </c:scaling>
        <c:delete val="0"/>
        <c:axPos val="b"/>
        <c:numFmt formatCode="General" sourceLinked="0"/>
        <c:majorTickMark val="out"/>
        <c:minorTickMark val="none"/>
        <c:tickLblPos val="nextTo"/>
        <c:spPr>
          <a:ln w="9525"/>
        </c:spPr>
        <c:txPr>
          <a:bodyPr/>
          <a:lstStyle/>
          <a:p>
            <a:pPr>
              <a:defRPr sz="800"/>
            </a:pPr>
            <a:endParaRPr lang="en-US"/>
          </a:p>
        </c:txPr>
        <c:crossAx val="38727040"/>
        <c:crosses val="autoZero"/>
        <c:auto val="1"/>
        <c:lblAlgn val="ctr"/>
        <c:lblOffset val="100"/>
        <c:noMultiLvlLbl val="0"/>
      </c:catAx>
      <c:valAx>
        <c:axId val="38727040"/>
        <c:scaling>
          <c:orientation val="minMax"/>
        </c:scaling>
        <c:delete val="0"/>
        <c:axPos val="l"/>
        <c:majorGridlines/>
        <c:minorGridlines/>
        <c:numFmt formatCode="General" sourceLinked="1"/>
        <c:majorTickMark val="out"/>
        <c:minorTickMark val="none"/>
        <c:tickLblPos val="nextTo"/>
        <c:txPr>
          <a:bodyPr/>
          <a:lstStyle/>
          <a:p>
            <a:pPr>
              <a:defRPr sz="1200"/>
            </a:pPr>
            <a:endParaRPr lang="en-US"/>
          </a:p>
        </c:txPr>
        <c:crossAx val="38725504"/>
        <c:crosses val="autoZero"/>
        <c:crossBetween val="between"/>
      </c:valAx>
      <c:serAx>
        <c:axId val="37548928"/>
        <c:scaling>
          <c:orientation val="minMax"/>
        </c:scaling>
        <c:delete val="1"/>
        <c:axPos val="b"/>
        <c:majorTickMark val="out"/>
        <c:minorTickMark val="none"/>
        <c:tickLblPos val="nextTo"/>
        <c:crossAx val="38727040"/>
        <c:crosses val="autoZero"/>
      </c:ser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u="sng"/>
            </a:pPr>
            <a:r>
              <a:rPr lang="en-US" u="sng" dirty="0" smtClean="0"/>
              <a:t>By Gender</a:t>
            </a:r>
            <a:endParaRPr lang="en-US" u="sng" dirty="0"/>
          </a:p>
        </c:rich>
      </c:tx>
      <c:layout>
        <c:manualLayout>
          <c:xMode val="edge"/>
          <c:yMode val="edge"/>
          <c:x val="0.37067014720985964"/>
          <c:y val="3.4883720930232558E-2"/>
        </c:manualLayout>
      </c:layout>
      <c:overlay val="0"/>
    </c:title>
    <c:autoTitleDeleted val="0"/>
    <c:plotArea>
      <c:layout/>
      <c:barChart>
        <c:barDir val="col"/>
        <c:grouping val="stacked"/>
        <c:varyColors val="0"/>
        <c:ser>
          <c:idx val="0"/>
          <c:order val="0"/>
          <c:tx>
            <c:strRef>
              <c:f>Sheet1!$B$1</c:f>
              <c:strCache>
                <c:ptCount val="1"/>
                <c:pt idx="0">
                  <c:v>Series 1</c:v>
                </c:pt>
              </c:strCache>
            </c:strRef>
          </c:tx>
          <c:invertIfNegative val="0"/>
          <c:dPt>
            <c:idx val="0"/>
            <c:invertIfNegative val="0"/>
            <c:bubble3D val="0"/>
            <c:spPr>
              <a:scene3d>
                <a:camera prst="orthographicFront"/>
                <a:lightRig rig="threePt" dir="t"/>
              </a:scene3d>
              <a:sp3d>
                <a:bevelT/>
              </a:sp3d>
            </c:spPr>
            <c:extLst>
              <c:ext xmlns:c16="http://schemas.microsoft.com/office/drawing/2014/chart" uri="{C3380CC4-5D6E-409C-BE32-E72D297353CC}">
                <c16:uniqueId val="{00000001-C503-48EE-8CD0-66B2CA360AE2}"/>
              </c:ext>
            </c:extLst>
          </c:dPt>
          <c:dPt>
            <c:idx val="1"/>
            <c:invertIfNegative val="0"/>
            <c:bubble3D val="0"/>
            <c:spPr>
              <a:scene3d>
                <a:camera prst="orthographicFront"/>
                <a:lightRig rig="threePt" dir="t"/>
              </a:scene3d>
              <a:sp3d>
                <a:bevelT/>
              </a:sp3d>
            </c:spPr>
            <c:extLst>
              <c:ext xmlns:c16="http://schemas.microsoft.com/office/drawing/2014/chart" uri="{C3380CC4-5D6E-409C-BE32-E72D297353CC}">
                <c16:uniqueId val="{00000003-C503-48EE-8CD0-66B2CA360AE2}"/>
              </c:ext>
            </c:extLst>
          </c:dPt>
          <c:dLbls>
            <c:dLbl>
              <c:idx val="1"/>
              <c:spPr>
                <a:noFill/>
                <a:ln>
                  <a:noFill/>
                </a:ln>
                <a:effectLst/>
              </c:spPr>
              <c:txPr>
                <a:bodyPr wrap="square" lIns="38100" tIns="19050" rIns="38100" bIns="19050" anchor="ctr">
                  <a:noAutofit/>
                </a:bodyPr>
                <a:lstStyle/>
                <a:p>
                  <a:pPr>
                    <a:defRPr sz="1600"/>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503-48EE-8CD0-66B2CA360AE2}"/>
                </c:ext>
              </c:extLst>
            </c:dLbl>
            <c:spPr>
              <a:noFill/>
              <a:ln>
                <a:noFill/>
              </a:ln>
              <a:effectLst/>
            </c:spPr>
            <c:txPr>
              <a:bodyPr wrap="square" lIns="38100" tIns="19050" rIns="38100" bIns="19050" anchor="ctr">
                <a:spAutoFit/>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Males</c:v>
                </c:pt>
                <c:pt idx="1">
                  <c:v>Females</c:v>
                </c:pt>
                <c:pt idx="2">
                  <c:v>Total</c:v>
                </c:pt>
              </c:strCache>
            </c:strRef>
          </c:cat>
          <c:val>
            <c:numRef>
              <c:f>Sheet1!$B$2:$B$4</c:f>
              <c:numCache>
                <c:formatCode>General</c:formatCode>
                <c:ptCount val="3"/>
                <c:pt idx="0">
                  <c:v>47</c:v>
                </c:pt>
                <c:pt idx="1">
                  <c:v>31</c:v>
                </c:pt>
                <c:pt idx="2">
                  <c:v>78</c:v>
                </c:pt>
              </c:numCache>
            </c:numRef>
          </c:val>
          <c:extLst>
            <c:ext xmlns:c16="http://schemas.microsoft.com/office/drawing/2014/chart" uri="{C3380CC4-5D6E-409C-BE32-E72D297353CC}">
              <c16:uniqueId val="{00000004-C503-48EE-8CD0-66B2CA360AE2}"/>
            </c:ext>
          </c:extLst>
        </c:ser>
        <c:dLbls>
          <c:showLegendKey val="0"/>
          <c:showVal val="0"/>
          <c:showCatName val="0"/>
          <c:showSerName val="0"/>
          <c:showPercent val="0"/>
          <c:showBubbleSize val="0"/>
        </c:dLbls>
        <c:gapWidth val="150"/>
        <c:overlap val="100"/>
        <c:axId val="38733312"/>
        <c:axId val="38734848"/>
      </c:barChart>
      <c:catAx>
        <c:axId val="38733312"/>
        <c:scaling>
          <c:orientation val="minMax"/>
        </c:scaling>
        <c:delete val="0"/>
        <c:axPos val="b"/>
        <c:numFmt formatCode="General" sourceLinked="0"/>
        <c:majorTickMark val="out"/>
        <c:minorTickMark val="none"/>
        <c:tickLblPos val="nextTo"/>
        <c:txPr>
          <a:bodyPr/>
          <a:lstStyle/>
          <a:p>
            <a:pPr>
              <a:defRPr sz="1400"/>
            </a:pPr>
            <a:endParaRPr lang="en-US"/>
          </a:p>
        </c:txPr>
        <c:crossAx val="38734848"/>
        <c:crosses val="autoZero"/>
        <c:auto val="1"/>
        <c:lblAlgn val="ctr"/>
        <c:lblOffset val="100"/>
        <c:noMultiLvlLbl val="0"/>
      </c:catAx>
      <c:valAx>
        <c:axId val="38734848"/>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387333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4"/>
      <c:hPercent val="40"/>
      <c:rotY val="14"/>
      <c:depthPercent val="5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2049689440993811E-2"/>
          <c:y val="1.9313304721030065E-2"/>
          <c:w val="0.9142857142857147"/>
          <c:h val="0.7188841201716738"/>
        </c:manualLayout>
      </c:layout>
      <c:bar3DChart>
        <c:barDir val="col"/>
        <c:grouping val="standard"/>
        <c:varyColors val="0"/>
        <c:ser>
          <c:idx val="1"/>
          <c:order val="0"/>
          <c:tx>
            <c:strRef>
              <c:f>Sheet1!$A$2</c:f>
              <c:strCache>
                <c:ptCount val="1"/>
                <c:pt idx="0">
                  <c:v>Warrants Served</c:v>
                </c:pt>
              </c:strCache>
            </c:strRef>
          </c:tx>
          <c:spPr>
            <a:solidFill>
              <a:srgbClr val="C00000"/>
            </a:solidFill>
            <a:ln w="7082">
              <a:solidFill>
                <a:schemeClr val="tx1"/>
              </a:solidFill>
              <a:prstDash val="solid"/>
            </a:ln>
          </c:spPr>
          <c:invertIfNegative val="0"/>
          <c:dLbls>
            <c:dLbl>
              <c:idx val="0"/>
              <c:layout>
                <c:manualLayout>
                  <c:x val="5.4003385870179889E-4"/>
                  <c:y val="2.8408630719213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23-46AC-B2C1-0A30C7DF96E7}"/>
                </c:ext>
              </c:extLst>
            </c:dLbl>
            <c:dLbl>
              <c:idx val="1"/>
              <c:layout>
                <c:manualLayout>
                  <c:x val="5.6615918090127627E-3"/>
                  <c:y val="2.52964396958583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C23-46AC-B2C1-0A30C7DF96E7}"/>
                </c:ext>
              </c:extLst>
            </c:dLbl>
            <c:dLbl>
              <c:idx val="2"/>
              <c:layout>
                <c:manualLayout>
                  <c:x val="1.2819882720278449E-3"/>
                  <c:y val="2.03164798897884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23-46AC-B2C1-0A30C7DF96E7}"/>
                </c:ext>
              </c:extLst>
            </c:dLbl>
            <c:dLbl>
              <c:idx val="3"/>
              <c:layout>
                <c:manualLayout>
                  <c:x val="2.1067241913259429E-3"/>
                  <c:y val="2.0836503052392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C23-46AC-B2C1-0A30C7DF96E7}"/>
                </c:ext>
              </c:extLst>
            </c:dLbl>
            <c:dLbl>
              <c:idx val="4"/>
              <c:layout>
                <c:manualLayout>
                  <c:x val="5.3153069399680128E-3"/>
                  <c:y val="2.12225464482114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C23-46AC-B2C1-0A30C7DF96E7}"/>
                </c:ext>
              </c:extLst>
            </c:dLbl>
            <c:dLbl>
              <c:idx val="5"/>
              <c:layout>
                <c:manualLayout>
                  <c:x val="6.0161666715024958E-3"/>
                  <c:y val="1.9662476960400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C23-46AC-B2C1-0A30C7DF96E7}"/>
                </c:ext>
              </c:extLst>
            </c:dLbl>
            <c:dLbl>
              <c:idx val="6"/>
              <c:layout>
                <c:manualLayout>
                  <c:x val="1.504041667875624E-3"/>
                  <c:y val="2.4033093759343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23-46AC-B2C1-0A30C7DF96E7}"/>
                </c:ext>
              </c:extLst>
            </c:dLbl>
            <c:dLbl>
              <c:idx val="7"/>
              <c:layout>
                <c:manualLayout>
                  <c:x val="1.5040416678755138E-3"/>
                  <c:y val="2.883971251121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C23-46AC-B2C1-0A30C7DF96E7}"/>
                </c:ext>
              </c:extLst>
            </c:dLbl>
            <c:dLbl>
              <c:idx val="8"/>
              <c:layout>
                <c:manualLayout>
                  <c:x val="4.5121250036267617E-3"/>
                  <c:y val="2.4033093759343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AA-4506-BAC3-EAC2142A4520}"/>
                </c:ext>
              </c:extLst>
            </c:dLbl>
            <c:dLbl>
              <c:idx val="9"/>
              <c:layout>
                <c:manualLayout>
                  <c:x val="6.0161666715026069E-3"/>
                  <c:y val="2.88397125112122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2B-49DE-B5DD-FA54BDC51AE4}"/>
                </c:ext>
              </c:extLst>
            </c:dLbl>
            <c:spPr>
              <a:noFill/>
              <a:ln w="14165">
                <a:noFill/>
              </a:ln>
              <a:effectLst>
                <a:glow rad="127000">
                  <a:schemeClr val="bg1"/>
                </a:glow>
              </a:effectLst>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0</c:v>
                </c:pt>
                <c:pt idx="1">
                  <c:v>0</c:v>
                </c:pt>
                <c:pt idx="2">
                  <c:v>0</c:v>
                </c:pt>
                <c:pt idx="3">
                  <c:v>3</c:v>
                </c:pt>
                <c:pt idx="4">
                  <c:v>2</c:v>
                </c:pt>
                <c:pt idx="5">
                  <c:v>2</c:v>
                </c:pt>
                <c:pt idx="6">
                  <c:v>4</c:v>
                </c:pt>
                <c:pt idx="7">
                  <c:v>4</c:v>
                </c:pt>
                <c:pt idx="8">
                  <c:v>5</c:v>
                </c:pt>
                <c:pt idx="9">
                  <c:v>0</c:v>
                </c:pt>
              </c:numCache>
            </c:numRef>
          </c:val>
          <c:extLst>
            <c:ext xmlns:c16="http://schemas.microsoft.com/office/drawing/2014/chart" uri="{C3380CC4-5D6E-409C-BE32-E72D297353CC}">
              <c16:uniqueId val="{00000007-2C23-46AC-B2C1-0A30C7DF96E7}"/>
            </c:ext>
          </c:extLst>
        </c:ser>
        <c:ser>
          <c:idx val="2"/>
          <c:order val="1"/>
          <c:tx>
            <c:strRef>
              <c:f>Sheet1!$A$3</c:f>
              <c:strCache>
                <c:ptCount val="1"/>
                <c:pt idx="0">
                  <c:v>Cases</c:v>
                </c:pt>
              </c:strCache>
            </c:strRef>
          </c:tx>
          <c:spPr>
            <a:solidFill>
              <a:srgbClr val="92D050"/>
            </a:solidFill>
            <a:ln w="7082">
              <a:solidFill>
                <a:schemeClr val="tx1"/>
              </a:solidFill>
              <a:prstDash val="solid"/>
            </a:ln>
          </c:spPr>
          <c:invertIfNegative val="0"/>
          <c:dLbls>
            <c:dLbl>
              <c:idx val="0"/>
              <c:layout>
                <c:manualLayout>
                  <c:x val="-2.0713140764680839E-4"/>
                  <c:y val="0.12666613680318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23-46AC-B2C1-0A30C7DF96E7}"/>
                </c:ext>
              </c:extLst>
            </c:dLbl>
            <c:dLbl>
              <c:idx val="1"/>
              <c:layout>
                <c:manualLayout>
                  <c:x val="-1.9675707299280014E-3"/>
                  <c:y val="0.136333874551035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C23-46AC-B2C1-0A30C7DF96E7}"/>
                </c:ext>
              </c:extLst>
            </c:dLbl>
            <c:dLbl>
              <c:idx val="2"/>
              <c:layout>
                <c:manualLayout>
                  <c:x val="-3.4664019553017852E-3"/>
                  <c:y val="0.109944006999125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C23-46AC-B2C1-0A30C7DF96E7}"/>
                </c:ext>
              </c:extLst>
            </c:dLbl>
            <c:dLbl>
              <c:idx val="3"/>
              <c:layout>
                <c:manualLayout>
                  <c:x val="-1.7619791011609081E-3"/>
                  <c:y val="8.95406824146982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C23-46AC-B2C1-0A30C7DF96E7}"/>
                </c:ext>
              </c:extLst>
            </c:dLbl>
            <c:dLbl>
              <c:idx val="4"/>
              <c:layout>
                <c:manualLayout>
                  <c:x val="1.2513154444728084E-3"/>
                  <c:y val="0.102026246719161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C23-46AC-B2C1-0A30C7DF96E7}"/>
                </c:ext>
              </c:extLst>
            </c:dLbl>
            <c:dLbl>
              <c:idx val="5"/>
              <c:layout>
                <c:manualLayout>
                  <c:x val="0"/>
                  <c:y val="0.1055555555555555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C23-46AC-B2C1-0A30C7DF96E7}"/>
                </c:ext>
              </c:extLst>
            </c:dLbl>
            <c:dLbl>
              <c:idx val="6"/>
              <c:layout>
                <c:manualLayout>
                  <c:x val="0"/>
                  <c:y val="9.6132375037374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C23-46AC-B2C1-0A30C7DF96E7}"/>
                </c:ext>
              </c:extLst>
            </c:dLbl>
            <c:dLbl>
              <c:idx val="7"/>
              <c:layout>
                <c:manualLayout>
                  <c:x val="-3.0080833357512479E-3"/>
                  <c:y val="8.6519137533636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C23-46AC-B2C1-0A30C7DF96E7}"/>
                </c:ext>
              </c:extLst>
            </c:dLbl>
            <c:dLbl>
              <c:idx val="8"/>
              <c:layout>
                <c:manualLayout>
                  <c:x val="-3.0080833357512479E-3"/>
                  <c:y val="0.1201654687967178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AA-4506-BAC3-EAC2142A4520}"/>
                </c:ext>
              </c:extLst>
            </c:dLbl>
            <c:dLbl>
              <c:idx val="9"/>
              <c:layout>
                <c:manualLayout>
                  <c:x val="-1.1029511483896729E-16"/>
                  <c:y val="0.1441985625560613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C2B-49DE-B5DD-FA54BDC51AE4}"/>
                </c:ext>
              </c:extLst>
            </c:dLbl>
            <c:spPr>
              <a:noFill/>
              <a:ln w="14165">
                <a:noFill/>
              </a:ln>
            </c:spPr>
            <c:txPr>
              <a:bodyPr wrap="square" lIns="38100" tIns="19050" rIns="38100" bIns="19050" anchor="ctr">
                <a:spAutoFit/>
              </a:bodyPr>
              <a:lstStyle/>
              <a:p>
                <a:pPr>
                  <a:defRPr sz="14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Sheet1!$B$3:$K$3</c:f>
              <c:numCache>
                <c:formatCode>General</c:formatCode>
                <c:ptCount val="10"/>
                <c:pt idx="0">
                  <c:v>146</c:v>
                </c:pt>
                <c:pt idx="1">
                  <c:v>113</c:v>
                </c:pt>
                <c:pt idx="2">
                  <c:v>157</c:v>
                </c:pt>
                <c:pt idx="3">
                  <c:v>171</c:v>
                </c:pt>
                <c:pt idx="4">
                  <c:v>164</c:v>
                </c:pt>
                <c:pt idx="5">
                  <c:v>102</c:v>
                </c:pt>
                <c:pt idx="6">
                  <c:v>127</c:v>
                </c:pt>
                <c:pt idx="7">
                  <c:v>118</c:v>
                </c:pt>
                <c:pt idx="8">
                  <c:v>110</c:v>
                </c:pt>
                <c:pt idx="9">
                  <c:v>9</c:v>
                </c:pt>
              </c:numCache>
            </c:numRef>
          </c:val>
          <c:extLst>
            <c:ext xmlns:c16="http://schemas.microsoft.com/office/drawing/2014/chart" uri="{C3380CC4-5D6E-409C-BE32-E72D297353CC}">
              <c16:uniqueId val="{0000000F-2C23-46AC-B2C1-0A30C7DF96E7}"/>
            </c:ext>
          </c:extLst>
        </c:ser>
        <c:ser>
          <c:idx val="6"/>
          <c:order val="2"/>
          <c:tx>
            <c:strRef>
              <c:f>Sheet1!$A$4</c:f>
              <c:strCache>
                <c:ptCount val="1"/>
                <c:pt idx="0">
                  <c:v>Suspects Charged</c:v>
                </c:pt>
              </c:strCache>
            </c:strRef>
          </c:tx>
          <c:spPr>
            <a:solidFill>
              <a:srgbClr val="0066CC"/>
            </a:solidFill>
            <a:ln w="7082">
              <a:solidFill>
                <a:schemeClr val="tx1"/>
              </a:solidFill>
              <a:prstDash val="solid"/>
            </a:ln>
          </c:spPr>
          <c:invertIfNegative val="0"/>
          <c:dLbls>
            <c:dLbl>
              <c:idx val="0"/>
              <c:layout>
                <c:manualLayout>
                  <c:x val="-7.0322544413779114E-4"/>
                  <c:y val="0.1029850480063382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C23-46AC-B2C1-0A30C7DF96E7}"/>
                </c:ext>
              </c:extLst>
            </c:dLbl>
            <c:dLbl>
              <c:idx val="1"/>
              <c:layout>
                <c:manualLayout>
                  <c:x val="-5.2438751051734032E-3"/>
                  <c:y val="8.96880245119574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C23-46AC-B2C1-0A30C7DF96E7}"/>
                </c:ext>
              </c:extLst>
            </c:dLbl>
            <c:dLbl>
              <c:idx val="2"/>
              <c:layout>
                <c:manualLayout>
                  <c:x val="2.5395632646955696E-4"/>
                  <c:y val="8.59814733458747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C23-46AC-B2C1-0A30C7DF96E7}"/>
                </c:ext>
              </c:extLst>
            </c:dLbl>
            <c:dLbl>
              <c:idx val="3"/>
              <c:layout>
                <c:manualLayout>
                  <c:x val="-2.4868798995347401E-3"/>
                  <c:y val="6.8947944006999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C23-46AC-B2C1-0A30C7DF96E7}"/>
                </c:ext>
              </c:extLst>
            </c:dLbl>
            <c:dLbl>
              <c:idx val="4"/>
              <c:layout>
                <c:manualLayout>
                  <c:x val="2.6468764785055271E-4"/>
                  <c:y val="5.691382327209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C23-46AC-B2C1-0A30C7DF96E7}"/>
                </c:ext>
              </c:extLst>
            </c:dLbl>
            <c:dLbl>
              <c:idx val="5"/>
              <c:layout>
                <c:manualLayout>
                  <c:x val="3.0080833357512479E-3"/>
                  <c:y val="5.5555429397583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C23-46AC-B2C1-0A30C7DF96E7}"/>
                </c:ext>
              </c:extLst>
            </c:dLbl>
            <c:dLbl>
              <c:idx val="6"/>
              <c:layout>
                <c:manualLayout>
                  <c:x val="0"/>
                  <c:y val="6.7292662526162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C23-46AC-B2C1-0A30C7DF96E7}"/>
                </c:ext>
              </c:extLst>
            </c:dLbl>
            <c:dLbl>
              <c:idx val="7"/>
              <c:layout>
                <c:manualLayout>
                  <c:x val="-1.5040416678757343E-3"/>
                  <c:y val="6.7292662526161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C23-46AC-B2C1-0A30C7DF96E7}"/>
                </c:ext>
              </c:extLst>
            </c:dLbl>
            <c:dLbl>
              <c:idx val="8"/>
              <c:layout>
                <c:manualLayout>
                  <c:x val="-1.1029511483896729E-16"/>
                  <c:y val="6.72926625261620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7DB-4C6E-949E-7953FD095608}"/>
                </c:ext>
              </c:extLst>
            </c:dLbl>
            <c:dLbl>
              <c:idx val="9"/>
              <c:layout>
                <c:manualLayout>
                  <c:x val="7.5202083393781198E-3"/>
                  <c:y val="5.28728062705558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2B-49DE-B5DD-FA54BDC51AE4}"/>
                </c:ext>
              </c:extLst>
            </c:dLbl>
            <c:spPr>
              <a:noFill/>
              <a:ln w="14165">
                <a:noFill/>
              </a:ln>
            </c:spPr>
            <c:txPr>
              <a:bodyPr/>
              <a:lstStyle/>
              <a:p>
                <a:pPr>
                  <a:defRPr sz="14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Sheet1!$B$4:$K$4</c:f>
              <c:numCache>
                <c:formatCode>General</c:formatCode>
                <c:ptCount val="10"/>
                <c:pt idx="0">
                  <c:v>157</c:v>
                </c:pt>
                <c:pt idx="1">
                  <c:v>119</c:v>
                </c:pt>
                <c:pt idx="2">
                  <c:v>174</c:v>
                </c:pt>
                <c:pt idx="3">
                  <c:v>199</c:v>
                </c:pt>
                <c:pt idx="4">
                  <c:v>200</c:v>
                </c:pt>
                <c:pt idx="5">
                  <c:v>110</c:v>
                </c:pt>
                <c:pt idx="6">
                  <c:v>134</c:v>
                </c:pt>
                <c:pt idx="7">
                  <c:v>109</c:v>
                </c:pt>
                <c:pt idx="8">
                  <c:v>112</c:v>
                </c:pt>
                <c:pt idx="9">
                  <c:v>104</c:v>
                </c:pt>
              </c:numCache>
            </c:numRef>
          </c:val>
          <c:extLst>
            <c:ext xmlns:c16="http://schemas.microsoft.com/office/drawing/2014/chart" uri="{C3380CC4-5D6E-409C-BE32-E72D297353CC}">
              <c16:uniqueId val="{00000017-2C23-46AC-B2C1-0A30C7DF96E7}"/>
            </c:ext>
          </c:extLst>
        </c:ser>
        <c:dLbls>
          <c:showLegendKey val="0"/>
          <c:showVal val="1"/>
          <c:showCatName val="0"/>
          <c:showSerName val="0"/>
          <c:showPercent val="0"/>
          <c:showBubbleSize val="0"/>
        </c:dLbls>
        <c:gapWidth val="80"/>
        <c:gapDepth val="0"/>
        <c:shape val="box"/>
        <c:axId val="38775808"/>
        <c:axId val="38793984"/>
        <c:axId val="37738240"/>
      </c:bar3DChart>
      <c:catAx>
        <c:axId val="38775808"/>
        <c:scaling>
          <c:orientation val="minMax"/>
        </c:scaling>
        <c:delete val="0"/>
        <c:axPos val="b"/>
        <c:numFmt formatCode="General" sourceLinked="1"/>
        <c:majorTickMark val="out"/>
        <c:minorTickMark val="none"/>
        <c:tickLblPos val="low"/>
        <c:spPr>
          <a:ln w="1771">
            <a:solidFill>
              <a:schemeClr val="tx1"/>
            </a:solidFill>
            <a:prstDash val="solid"/>
          </a:ln>
        </c:spPr>
        <c:txPr>
          <a:bodyPr rot="0" vert="horz"/>
          <a:lstStyle/>
          <a:p>
            <a:pPr>
              <a:defRPr sz="1200" b="0"/>
            </a:pPr>
            <a:endParaRPr lang="en-US"/>
          </a:p>
        </c:txPr>
        <c:crossAx val="38793984"/>
        <c:crosses val="autoZero"/>
        <c:auto val="1"/>
        <c:lblAlgn val="ctr"/>
        <c:lblOffset val="100"/>
        <c:tickLblSkip val="1"/>
        <c:tickMarkSkip val="1"/>
        <c:noMultiLvlLbl val="0"/>
      </c:catAx>
      <c:valAx>
        <c:axId val="38793984"/>
        <c:scaling>
          <c:orientation val="minMax"/>
        </c:scaling>
        <c:delete val="0"/>
        <c:axPos val="l"/>
        <c:majorGridlines>
          <c:spPr>
            <a:ln w="1771">
              <a:solidFill>
                <a:schemeClr val="tx1"/>
              </a:solidFill>
              <a:prstDash val="solid"/>
            </a:ln>
          </c:spPr>
        </c:majorGridlines>
        <c:numFmt formatCode="General" sourceLinked="1"/>
        <c:majorTickMark val="out"/>
        <c:minorTickMark val="none"/>
        <c:tickLblPos val="nextTo"/>
        <c:spPr>
          <a:ln w="1771">
            <a:solidFill>
              <a:schemeClr val="tx1"/>
            </a:solidFill>
            <a:prstDash val="solid"/>
          </a:ln>
        </c:spPr>
        <c:txPr>
          <a:bodyPr rot="0" vert="horz"/>
          <a:lstStyle/>
          <a:p>
            <a:pPr>
              <a:defRPr sz="1200" b="0"/>
            </a:pPr>
            <a:endParaRPr lang="en-US"/>
          </a:p>
        </c:txPr>
        <c:crossAx val="38775808"/>
        <c:crosses val="autoZero"/>
        <c:crossBetween val="between"/>
      </c:valAx>
      <c:serAx>
        <c:axId val="37738240"/>
        <c:scaling>
          <c:orientation val="minMax"/>
        </c:scaling>
        <c:delete val="0"/>
        <c:axPos val="b"/>
        <c:majorTickMark val="out"/>
        <c:minorTickMark val="none"/>
        <c:tickLblPos val="none"/>
        <c:crossAx val="38793984"/>
        <c:crosses val="autoZero"/>
        <c:tickMarkSkip val="1"/>
      </c:serAx>
    </c:plotArea>
    <c:legend>
      <c:legendPos val="b"/>
      <c:layout>
        <c:manualLayout>
          <c:xMode val="edge"/>
          <c:yMode val="edge"/>
          <c:x val="0.12546585322092893"/>
          <c:y val="0.8831174139634167"/>
          <c:w val="0.74936800635346268"/>
          <c:h val="0.11390857392826002"/>
        </c:manualLayout>
      </c:layout>
      <c:overlay val="0"/>
      <c:spPr>
        <a:noFill/>
        <a:ln w="1771">
          <a:noFill/>
          <a:prstDash val="solid"/>
        </a:ln>
      </c:spPr>
      <c:txPr>
        <a:bodyPr/>
        <a:lstStyle/>
        <a:p>
          <a:pPr>
            <a:defRPr sz="1200" b="0"/>
          </a:pPr>
          <a:endParaRPr lang="en-US"/>
        </a:p>
      </c:txPr>
    </c:legend>
    <c:plotVisOnly val="1"/>
    <c:dispBlanksAs val="gap"/>
    <c:showDLblsOverMax val="0"/>
  </c:chart>
  <c:spPr>
    <a:noFill/>
    <a:ln>
      <a:noFill/>
    </a:ln>
  </c:spPr>
  <c:txPr>
    <a:bodyPr/>
    <a:lstStyle/>
    <a:p>
      <a:pPr>
        <a:defRPr sz="1004" b="1"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9"/>
    </mc:Choice>
    <mc:Fallback>
      <c:style val="29"/>
    </mc:Fallback>
  </mc:AlternateContent>
  <c:chart>
    <c:autoTitleDeleted val="1"/>
    <c:plotArea>
      <c:layout>
        <c:manualLayout>
          <c:layoutTarget val="inner"/>
          <c:xMode val="edge"/>
          <c:yMode val="edge"/>
          <c:x val="8.1012278126251169E-2"/>
          <c:y val="4.003850331462034E-2"/>
          <c:w val="0.83347235197293412"/>
          <c:h val="0.71026124641396571"/>
        </c:manualLayout>
      </c:layout>
      <c:barChart>
        <c:barDir val="col"/>
        <c:grouping val="stacked"/>
        <c:varyColors val="0"/>
        <c:ser>
          <c:idx val="0"/>
          <c:order val="0"/>
          <c:tx>
            <c:strRef>
              <c:f>Sheet1!$A$2</c:f>
              <c:strCache>
                <c:ptCount val="1"/>
              </c:strCache>
            </c:strRef>
          </c:tx>
          <c:spPr>
            <a:solidFill>
              <a:schemeClr val="bg2">
                <a:lumMod val="50000"/>
              </a:schemeClr>
            </a:solidFill>
          </c:spPr>
          <c:invertIfNegative val="0"/>
          <c:dLbls>
            <c:dLbl>
              <c:idx val="5"/>
              <c:layout>
                <c:manualLayout>
                  <c:x val="0"/>
                  <c:y val="-1.87425103747910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60-4FDB-A326-157DC3052410}"/>
                </c:ext>
              </c:extLst>
            </c:dLbl>
            <c:spPr>
              <a:noFill/>
              <a:ln>
                <a:noFill/>
              </a:ln>
              <a:effectLst/>
            </c:spPr>
            <c:txPr>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Cocaine</c:v>
                </c:pt>
                <c:pt idx="1">
                  <c:v>Meth</c:v>
                </c:pt>
                <c:pt idx="2">
                  <c:v>Heroin</c:v>
                </c:pt>
                <c:pt idx="3">
                  <c:v>Fentanyl</c:v>
                </c:pt>
                <c:pt idx="4">
                  <c:v>Marijuana</c:v>
                </c:pt>
                <c:pt idx="5">
                  <c:v>Opioids</c:v>
                </c:pt>
              </c:strCache>
            </c:strRef>
          </c:cat>
          <c:val>
            <c:numRef>
              <c:f>Sheet1!$B$2:$G$2</c:f>
              <c:numCache>
                <c:formatCode>General</c:formatCode>
                <c:ptCount val="6"/>
                <c:pt idx="0">
                  <c:v>13</c:v>
                </c:pt>
                <c:pt idx="1">
                  <c:v>33</c:v>
                </c:pt>
                <c:pt idx="2">
                  <c:v>3</c:v>
                </c:pt>
                <c:pt idx="3">
                  <c:v>7</c:v>
                </c:pt>
                <c:pt idx="4">
                  <c:v>29</c:v>
                </c:pt>
                <c:pt idx="5">
                  <c:v>22</c:v>
                </c:pt>
              </c:numCache>
            </c:numRef>
          </c:val>
          <c:extLst>
            <c:ext xmlns:c16="http://schemas.microsoft.com/office/drawing/2014/chart" uri="{C3380CC4-5D6E-409C-BE32-E72D297353CC}">
              <c16:uniqueId val="{00000001-1B60-4FDB-A326-157DC3052410}"/>
            </c:ext>
          </c:extLst>
        </c:ser>
        <c:dLbls>
          <c:showLegendKey val="0"/>
          <c:showVal val="1"/>
          <c:showCatName val="0"/>
          <c:showSerName val="0"/>
          <c:showPercent val="0"/>
          <c:showBubbleSize val="0"/>
        </c:dLbls>
        <c:gapWidth val="100"/>
        <c:overlap val="100"/>
        <c:axId val="38427648"/>
        <c:axId val="38433536"/>
      </c:barChart>
      <c:catAx>
        <c:axId val="38427648"/>
        <c:scaling>
          <c:orientation val="minMax"/>
        </c:scaling>
        <c:delete val="0"/>
        <c:axPos val="b"/>
        <c:numFmt formatCode="General" sourceLinked="1"/>
        <c:majorTickMark val="out"/>
        <c:minorTickMark val="none"/>
        <c:tickLblPos val="nextTo"/>
        <c:txPr>
          <a:bodyPr rot="0" vert="horz"/>
          <a:lstStyle/>
          <a:p>
            <a:pPr>
              <a:defRPr sz="1400"/>
            </a:pPr>
            <a:endParaRPr lang="en-US"/>
          </a:p>
        </c:txPr>
        <c:crossAx val="38433536"/>
        <c:crosses val="autoZero"/>
        <c:auto val="1"/>
        <c:lblAlgn val="ctr"/>
        <c:lblOffset val="100"/>
        <c:tickLblSkip val="1"/>
        <c:tickMarkSkip val="1"/>
        <c:noMultiLvlLbl val="0"/>
      </c:catAx>
      <c:valAx>
        <c:axId val="38433536"/>
        <c:scaling>
          <c:orientation val="minMax"/>
          <c:min val="0"/>
        </c:scaling>
        <c:delete val="0"/>
        <c:axPos val="l"/>
        <c:majorGridlines/>
        <c:numFmt formatCode="General" sourceLinked="1"/>
        <c:majorTickMark val="out"/>
        <c:minorTickMark val="none"/>
        <c:tickLblPos val="nextTo"/>
        <c:txPr>
          <a:bodyPr rot="0" vert="horz"/>
          <a:lstStyle/>
          <a:p>
            <a:pPr>
              <a:defRPr sz="1400"/>
            </a:pPr>
            <a:endParaRPr lang="en-US"/>
          </a:p>
        </c:txPr>
        <c:crossAx val="38427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565217391304404E-2"/>
          <c:y val="3.5042990315865691E-2"/>
          <c:w val="0.91677018633540375"/>
          <c:h val="0.7230867046791567"/>
        </c:manualLayout>
      </c:layout>
      <c:barChart>
        <c:barDir val="col"/>
        <c:grouping val="stacked"/>
        <c:varyColors val="0"/>
        <c:ser>
          <c:idx val="1"/>
          <c:order val="0"/>
          <c:tx>
            <c:strRef>
              <c:f>Sheet1!$A$2</c:f>
              <c:strCache>
                <c:ptCount val="1"/>
                <c:pt idx="0">
                  <c:v>Non-injury</c:v>
                </c:pt>
              </c:strCache>
            </c:strRef>
          </c:tx>
          <c:spPr>
            <a:solidFill>
              <a:schemeClr val="accent1">
                <a:lumMod val="60000"/>
                <a:lumOff val="40000"/>
              </a:schemeClr>
            </a:solidFill>
            <a:ln w="12684">
              <a:solidFill>
                <a:schemeClr val="tx1"/>
              </a:solidFill>
              <a:prstDash val="solid"/>
            </a:ln>
          </c:spPr>
          <c:invertIfNegative val="0"/>
          <c:dLbls>
            <c:dLbl>
              <c:idx val="3"/>
              <c:layout>
                <c:manualLayout>
                  <c:x val="3.2428512225445502E-3"/>
                  <c:y val="-1.11113541362884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A1-4C44-A417-A367AD32F78C}"/>
                </c:ext>
              </c:extLst>
            </c:dLbl>
            <c:dLbl>
              <c:idx val="4"/>
              <c:layout>
                <c:manualLayout>
                  <c:x val="4.2524289726942027E-4"/>
                  <c:y val="1.851851851851795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A1-4C44-A417-A367AD32F78C}"/>
                </c:ext>
              </c:extLst>
            </c:dLbl>
            <c:dLbl>
              <c:idx val="9"/>
              <c:layout>
                <c:manualLayout>
                  <c:x val="-5.8479532163743762E-3"/>
                  <c:y val="-1.23456790123456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4CF-4A8E-93E6-9FAA67FC85BF}"/>
                </c:ext>
              </c:extLst>
            </c:dLbl>
            <c:spPr>
              <a:noFill/>
              <a:ln w="25369">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#,##0</c:formatCode>
                <c:ptCount val="10"/>
                <c:pt idx="0">
                  <c:v>660</c:v>
                </c:pt>
                <c:pt idx="1">
                  <c:v>618</c:v>
                </c:pt>
                <c:pt idx="2">
                  <c:v>636</c:v>
                </c:pt>
                <c:pt idx="3">
                  <c:v>594</c:v>
                </c:pt>
                <c:pt idx="4">
                  <c:v>509</c:v>
                </c:pt>
                <c:pt idx="5">
                  <c:v>334</c:v>
                </c:pt>
                <c:pt idx="6">
                  <c:v>419</c:v>
                </c:pt>
                <c:pt idx="7">
                  <c:v>376</c:v>
                </c:pt>
                <c:pt idx="8">
                  <c:v>377</c:v>
                </c:pt>
                <c:pt idx="9">
                  <c:v>381</c:v>
                </c:pt>
              </c:numCache>
            </c:numRef>
          </c:val>
          <c:extLst>
            <c:ext xmlns:c16="http://schemas.microsoft.com/office/drawing/2014/chart" uri="{C3380CC4-5D6E-409C-BE32-E72D297353CC}">
              <c16:uniqueId val="{00000002-EFA1-4C44-A417-A367AD32F78C}"/>
            </c:ext>
          </c:extLst>
        </c:ser>
        <c:ser>
          <c:idx val="2"/>
          <c:order val="2"/>
          <c:tx>
            <c:strRef>
              <c:f>Sheet1!$A$4</c:f>
              <c:strCache>
                <c:ptCount val="1"/>
                <c:pt idx="0">
                  <c:v>Injury</c:v>
                </c:pt>
              </c:strCache>
            </c:strRef>
          </c:tx>
          <c:spPr>
            <a:solidFill>
              <a:srgbClr val="92D050"/>
            </a:solidFill>
            <a:ln w="12684">
              <a:solidFill>
                <a:schemeClr val="tx1"/>
              </a:solidFill>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Sheet1!$B$4:$K$4</c:f>
              <c:numCache>
                <c:formatCode>General</c:formatCode>
                <c:ptCount val="10"/>
                <c:pt idx="0">
                  <c:v>132</c:v>
                </c:pt>
                <c:pt idx="1">
                  <c:v>149</c:v>
                </c:pt>
                <c:pt idx="2">
                  <c:v>118</c:v>
                </c:pt>
                <c:pt idx="3">
                  <c:v>113</c:v>
                </c:pt>
                <c:pt idx="4">
                  <c:v>137</c:v>
                </c:pt>
                <c:pt idx="5">
                  <c:v>124</c:v>
                </c:pt>
                <c:pt idx="6">
                  <c:v>140</c:v>
                </c:pt>
                <c:pt idx="7">
                  <c:v>118</c:v>
                </c:pt>
                <c:pt idx="8">
                  <c:v>123</c:v>
                </c:pt>
                <c:pt idx="9">
                  <c:v>139</c:v>
                </c:pt>
              </c:numCache>
            </c:numRef>
          </c:val>
          <c:extLst>
            <c:ext xmlns:c16="http://schemas.microsoft.com/office/drawing/2014/chart" uri="{C3380CC4-5D6E-409C-BE32-E72D297353CC}">
              <c16:uniqueId val="{00000003-EFA1-4C44-A417-A367AD32F78C}"/>
            </c:ext>
          </c:extLst>
        </c:ser>
        <c:dLbls>
          <c:showLegendKey val="0"/>
          <c:showVal val="1"/>
          <c:showCatName val="0"/>
          <c:showSerName val="0"/>
          <c:showPercent val="0"/>
          <c:showBubbleSize val="0"/>
        </c:dLbls>
        <c:gapWidth val="60"/>
        <c:overlap val="100"/>
        <c:axId val="38480512"/>
        <c:axId val="38495744"/>
      </c:barChart>
      <c:lineChart>
        <c:grouping val="standard"/>
        <c:varyColors val="0"/>
        <c:ser>
          <c:idx val="0"/>
          <c:order val="1"/>
          <c:tx>
            <c:strRef>
              <c:f>Sheet1!$A$3</c:f>
              <c:strCache>
                <c:ptCount val="1"/>
                <c:pt idx="0">
                  <c:v>Alcohol related</c:v>
                </c:pt>
              </c:strCache>
            </c:strRef>
          </c:tx>
          <c:spPr>
            <a:ln w="38053">
              <a:solidFill>
                <a:srgbClr val="FF0000"/>
              </a:solidFill>
              <a:prstDash val="solid"/>
            </a:ln>
          </c:spPr>
          <c:marker>
            <c:symbol val="diamond"/>
            <c:size val="8"/>
            <c:spPr>
              <a:solidFill>
                <a:srgbClr val="FF0000"/>
              </a:solidFill>
              <a:ln>
                <a:solidFill>
                  <a:srgbClr val="FF0000"/>
                </a:solidFill>
                <a:prstDash val="solid"/>
              </a:ln>
            </c:spPr>
          </c:marker>
          <c:dLbls>
            <c:dLbl>
              <c:idx val="0"/>
              <c:layout>
                <c:manualLayout>
                  <c:x val="-4.2004199475065618E-2"/>
                  <c:y val="-4.1445270730047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A1-4C44-A417-A367AD32F78C}"/>
                </c:ext>
              </c:extLst>
            </c:dLbl>
            <c:dLbl>
              <c:idx val="1"/>
              <c:layout>
                <c:manualLayout>
                  <c:x val="-5.0658530183727006E-2"/>
                  <c:y val="-3.4374696218528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A1-4C44-A417-A367AD32F78C}"/>
                </c:ext>
              </c:extLst>
            </c:dLbl>
            <c:dLbl>
              <c:idx val="2"/>
              <c:layout>
                <c:manualLayout>
                  <c:x val="-4.637472947460515E-2"/>
                  <c:y val="-3.41878098571011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A1-4C44-A417-A367AD32F78C}"/>
                </c:ext>
              </c:extLst>
            </c:dLbl>
            <c:dLbl>
              <c:idx val="3"/>
              <c:layout>
                <c:manualLayout>
                  <c:x val="-4.2542519685039373E-2"/>
                  <c:y val="-3.75882181393992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A1-4C44-A417-A367AD32F78C}"/>
                </c:ext>
              </c:extLst>
            </c:dLbl>
            <c:dLbl>
              <c:idx val="4"/>
              <c:layout>
                <c:manualLayout>
                  <c:x val="-5.0803412073490817E-2"/>
                  <c:y val="-4.42612034606785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A1-4C44-A417-A367AD32F78C}"/>
                </c:ext>
              </c:extLst>
            </c:dLbl>
            <c:dLbl>
              <c:idx val="5"/>
              <c:layout>
                <c:manualLayout>
                  <c:x val="-0.04"/>
                  <c:y val="-4.3209876543209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A1-4C44-A417-A367AD32F78C}"/>
                </c:ext>
              </c:extLst>
            </c:dLbl>
            <c:dLbl>
              <c:idx val="6"/>
              <c:layout>
                <c:manualLayout>
                  <c:x val="-4.4970760233918237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FA1-4C44-A417-A367AD32F78C}"/>
                </c:ext>
              </c:extLst>
            </c:dLbl>
            <c:dLbl>
              <c:idx val="7"/>
              <c:layout>
                <c:manualLayout>
                  <c:x val="-4.7543859649122701E-2"/>
                  <c:y val="-3.3950617283950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AF-4F6C-A901-DD3115F9005D}"/>
                </c:ext>
              </c:extLst>
            </c:dLbl>
            <c:dLbl>
              <c:idx val="8"/>
              <c:layout>
                <c:manualLayout>
                  <c:x val="-4.9707602339181284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1F-45AB-8C5D-B2F63CEF3941}"/>
                </c:ext>
              </c:extLst>
            </c:dLbl>
            <c:dLbl>
              <c:idx val="9"/>
              <c:layout>
                <c:manualLayout>
                  <c:x val="-3.5087719298245612E-2"/>
                  <c:y val="-4.3209876543209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4CF-4A8E-93E6-9FAA67FC85BF}"/>
                </c:ext>
              </c:extLst>
            </c:dLbl>
            <c:spPr>
              <a:noFill/>
              <a:ln w="25369">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Sheet1!$B$3:$K$3</c:f>
              <c:numCache>
                <c:formatCode>General</c:formatCode>
                <c:ptCount val="10"/>
                <c:pt idx="0">
                  <c:v>33</c:v>
                </c:pt>
                <c:pt idx="1">
                  <c:v>31</c:v>
                </c:pt>
                <c:pt idx="2">
                  <c:v>27</c:v>
                </c:pt>
                <c:pt idx="3">
                  <c:v>19</c:v>
                </c:pt>
                <c:pt idx="4">
                  <c:v>26</c:v>
                </c:pt>
                <c:pt idx="5">
                  <c:v>29</c:v>
                </c:pt>
                <c:pt idx="6">
                  <c:v>26</c:v>
                </c:pt>
                <c:pt idx="7">
                  <c:v>21</c:v>
                </c:pt>
                <c:pt idx="8">
                  <c:v>9</c:v>
                </c:pt>
                <c:pt idx="9">
                  <c:v>20</c:v>
                </c:pt>
              </c:numCache>
            </c:numRef>
          </c:val>
          <c:smooth val="0"/>
          <c:extLst>
            <c:ext xmlns:c16="http://schemas.microsoft.com/office/drawing/2014/chart" uri="{C3380CC4-5D6E-409C-BE32-E72D297353CC}">
              <c16:uniqueId val="{0000000B-EFA1-4C44-A417-A367AD32F78C}"/>
            </c:ext>
          </c:extLst>
        </c:ser>
        <c:dLbls>
          <c:showLegendKey val="0"/>
          <c:showVal val="1"/>
          <c:showCatName val="0"/>
          <c:showSerName val="0"/>
          <c:showPercent val="0"/>
          <c:showBubbleSize val="0"/>
        </c:dLbls>
        <c:marker val="1"/>
        <c:smooth val="0"/>
        <c:axId val="38497280"/>
        <c:axId val="38507264"/>
      </c:lineChart>
      <c:catAx>
        <c:axId val="38480512"/>
        <c:scaling>
          <c:orientation val="minMax"/>
        </c:scaling>
        <c:delete val="0"/>
        <c:axPos val="b"/>
        <c:numFmt formatCode="General" sourceLinked="1"/>
        <c:majorTickMark val="out"/>
        <c:minorTickMark val="none"/>
        <c:tickLblPos val="nextTo"/>
        <c:spPr>
          <a:ln w="3171">
            <a:solidFill>
              <a:schemeClr val="tx1"/>
            </a:solidFill>
            <a:prstDash val="solid"/>
          </a:ln>
        </c:spPr>
        <c:txPr>
          <a:bodyPr rot="0" vert="horz"/>
          <a:lstStyle/>
          <a:p>
            <a:pPr>
              <a:defRPr/>
            </a:pPr>
            <a:endParaRPr lang="en-US"/>
          </a:p>
        </c:txPr>
        <c:crossAx val="38495744"/>
        <c:crosses val="autoZero"/>
        <c:auto val="0"/>
        <c:lblAlgn val="ctr"/>
        <c:lblOffset val="100"/>
        <c:tickLblSkip val="1"/>
        <c:tickMarkSkip val="1"/>
        <c:noMultiLvlLbl val="0"/>
      </c:catAx>
      <c:valAx>
        <c:axId val="38495744"/>
        <c:scaling>
          <c:orientation val="minMax"/>
        </c:scaling>
        <c:delete val="0"/>
        <c:axPos val="l"/>
        <c:majorGridlines>
          <c:spPr>
            <a:ln w="3171">
              <a:solidFill>
                <a:schemeClr val="tx1"/>
              </a:solidFill>
              <a:prstDash val="solid"/>
            </a:ln>
          </c:spPr>
        </c:majorGridlines>
        <c:numFmt formatCode="#,##0" sourceLinked="1"/>
        <c:majorTickMark val="out"/>
        <c:minorTickMark val="none"/>
        <c:tickLblPos val="nextTo"/>
        <c:spPr>
          <a:ln w="3171">
            <a:solidFill>
              <a:schemeClr val="tx1"/>
            </a:solidFill>
            <a:prstDash val="solid"/>
          </a:ln>
        </c:spPr>
        <c:txPr>
          <a:bodyPr rot="0" vert="horz"/>
          <a:lstStyle/>
          <a:p>
            <a:pPr>
              <a:defRPr/>
            </a:pPr>
            <a:endParaRPr lang="en-US"/>
          </a:p>
        </c:txPr>
        <c:crossAx val="38480512"/>
        <c:crosses val="autoZero"/>
        <c:crossBetween val="between"/>
      </c:valAx>
      <c:catAx>
        <c:axId val="38497280"/>
        <c:scaling>
          <c:orientation val="minMax"/>
        </c:scaling>
        <c:delete val="1"/>
        <c:axPos val="b"/>
        <c:numFmt formatCode="General" sourceLinked="1"/>
        <c:majorTickMark val="out"/>
        <c:minorTickMark val="none"/>
        <c:tickLblPos val="none"/>
        <c:crossAx val="38507264"/>
        <c:crosses val="autoZero"/>
        <c:auto val="0"/>
        <c:lblAlgn val="ctr"/>
        <c:lblOffset val="100"/>
        <c:noMultiLvlLbl val="0"/>
      </c:catAx>
      <c:valAx>
        <c:axId val="38507264"/>
        <c:scaling>
          <c:orientation val="minMax"/>
        </c:scaling>
        <c:delete val="1"/>
        <c:axPos val="l"/>
        <c:numFmt formatCode="General" sourceLinked="1"/>
        <c:majorTickMark val="out"/>
        <c:minorTickMark val="none"/>
        <c:tickLblPos val="none"/>
        <c:crossAx val="38497280"/>
        <c:crosses val="autoZero"/>
        <c:crossBetween val="between"/>
      </c:valAx>
      <c:spPr>
        <a:noFill/>
        <a:ln w="25400">
          <a:noFill/>
        </a:ln>
      </c:spPr>
    </c:plotArea>
    <c:legend>
      <c:legendPos val="b"/>
      <c:layout>
        <c:manualLayout>
          <c:xMode val="edge"/>
          <c:yMode val="edge"/>
          <c:x val="0.21306430446194224"/>
          <c:y val="0.85204481384271413"/>
          <c:w val="0.68126299212598429"/>
          <c:h val="0.10474530961407602"/>
        </c:manualLayout>
      </c:layout>
      <c:overlay val="0"/>
      <c:spPr>
        <a:solidFill>
          <a:schemeClr val="bg1"/>
        </a:solidFill>
        <a:ln w="3171">
          <a:solidFill>
            <a:schemeClr val="tx1"/>
          </a:solidFill>
          <a:prstDash val="solid"/>
        </a:ln>
      </c:spPr>
    </c:legend>
    <c:plotVisOnly val="1"/>
    <c:dispBlanksAs val="gap"/>
    <c:showDLblsOverMax val="0"/>
  </c:chart>
  <c:spPr>
    <a:noFill/>
    <a:ln>
      <a:noFill/>
    </a:ln>
  </c:spPr>
  <c:txPr>
    <a:bodyPr/>
    <a:lstStyle/>
    <a:p>
      <a:pPr>
        <a:defRPr sz="999" b="0" i="0" u="none" strike="noStrike" baseline="0">
          <a:solidFill>
            <a:schemeClr val="tx1"/>
          </a:solidFill>
          <a:latin typeface="+mn-lt"/>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99538252162924"/>
          <c:y val="3.4735612316753088E-2"/>
          <c:w val="0.88089330024813894"/>
          <c:h val="0.84834123222751789"/>
        </c:manualLayout>
      </c:layout>
      <c:barChart>
        <c:barDir val="col"/>
        <c:grouping val="clustered"/>
        <c:varyColors val="0"/>
        <c:ser>
          <c:idx val="0"/>
          <c:order val="0"/>
          <c:tx>
            <c:strRef>
              <c:f>Sheet1!$A$2</c:f>
              <c:strCache>
                <c:ptCount val="1"/>
              </c:strCache>
            </c:strRef>
          </c:tx>
          <c:spPr>
            <a:solidFill>
              <a:schemeClr val="bg2">
                <a:lumMod val="75000"/>
              </a:schemeClr>
            </a:solidFill>
            <a:ln w="12700">
              <a:solidFill>
                <a:schemeClr val="tx1"/>
              </a:solidFill>
              <a:prstDash val="solid"/>
            </a:ln>
          </c:spPr>
          <c:invertIfNegative val="0"/>
          <c:dLbls>
            <c:dLbl>
              <c:idx val="0"/>
              <c:layout>
                <c:manualLayout>
                  <c:x val="7.2751843519559874E-3"/>
                  <c:y val="-3.614391951006124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20-405E-9228-2B5FB06E73AC}"/>
                </c:ext>
              </c:extLst>
            </c:dLbl>
            <c:dLbl>
              <c:idx val="1"/>
              <c:layout>
                <c:manualLayout>
                  <c:x val="1.1023622047244095E-3"/>
                  <c:y val="-4.2074037620297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20-405E-9228-2B5FB06E73AC}"/>
                </c:ext>
              </c:extLst>
            </c:dLbl>
            <c:dLbl>
              <c:idx val="2"/>
              <c:layout>
                <c:manualLayout>
                  <c:x val="0"/>
                  <c:y val="3.922790901137358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320-405E-9228-2B5FB06E73AC}"/>
                </c:ext>
              </c:extLst>
            </c:dLbl>
            <c:dLbl>
              <c:idx val="3"/>
              <c:layout>
                <c:manualLayout>
                  <c:x val="3.3069303837019643E-3"/>
                  <c:y val="1.08669619422572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20-405E-9228-2B5FB06E73AC}"/>
                </c:ext>
              </c:extLst>
            </c:dLbl>
            <c:dLbl>
              <c:idx val="4"/>
              <c:layout>
                <c:manualLayout>
                  <c:x val="3.4541168465052978E-3"/>
                  <c:y val="6.801727909011373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20-405E-9228-2B5FB06E73AC}"/>
                </c:ext>
              </c:extLst>
            </c:dLbl>
            <c:dLbl>
              <c:idx val="5"/>
              <c:layout>
                <c:manualLayout>
                  <c:x val="-3.0864891888513937E-3"/>
                  <c:y val="1.072916666666666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320-405E-9228-2B5FB06E73AC}"/>
                </c:ext>
              </c:extLst>
            </c:dLbl>
            <c:dLbl>
              <c:idx val="6"/>
              <c:layout>
                <c:manualLayout>
                  <c:x val="1.1942257217847768E-3"/>
                  <c:y val="1.42011154855643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20-405E-9228-2B5FB06E73AC}"/>
                </c:ext>
              </c:extLst>
            </c:dLbl>
            <c:dLbl>
              <c:idx val="7"/>
              <c:layout>
                <c:manualLayout>
                  <c:x val="-3.968253968253968E-3"/>
                  <c:y val="3.78472222222215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33E-410E-A74F-98625754C440}"/>
                </c:ext>
              </c:extLst>
            </c:dLbl>
            <c:dLbl>
              <c:idx val="8"/>
              <c:layout>
                <c:manualLayout>
                  <c:x val="1.9841269841268387E-3"/>
                  <c:y val="3.1250000000006365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4C-4DD0-B92A-B6FD2FC63D40}"/>
                </c:ext>
              </c:extLst>
            </c:dLbl>
            <c:dLbl>
              <c:idx val="9"/>
              <c:layout>
                <c:manualLayout>
                  <c:x val="-1.4662229721284839E-3"/>
                  <c:y val="3.784722222222222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8E-4449-8582-21A6BE44CD59}"/>
                </c:ext>
              </c:extLst>
            </c:dLbl>
            <c:spPr>
              <a:noFill/>
              <a:ln>
                <a:noFill/>
              </a:ln>
              <a:effectLst/>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#,##0</c:formatCode>
                <c:ptCount val="10"/>
                <c:pt idx="0">
                  <c:v>4927</c:v>
                </c:pt>
                <c:pt idx="1">
                  <c:v>4576</c:v>
                </c:pt>
                <c:pt idx="2">
                  <c:v>4459</c:v>
                </c:pt>
                <c:pt idx="3">
                  <c:v>3874</c:v>
                </c:pt>
                <c:pt idx="4">
                  <c:v>3599</c:v>
                </c:pt>
                <c:pt idx="5">
                  <c:v>3349</c:v>
                </c:pt>
                <c:pt idx="6">
                  <c:v>2598</c:v>
                </c:pt>
                <c:pt idx="7">
                  <c:v>2774</c:v>
                </c:pt>
                <c:pt idx="8">
                  <c:v>2362</c:v>
                </c:pt>
                <c:pt idx="9">
                  <c:v>2330</c:v>
                </c:pt>
              </c:numCache>
            </c:numRef>
          </c:val>
          <c:extLst>
            <c:ext xmlns:c16="http://schemas.microsoft.com/office/drawing/2014/chart" uri="{C3380CC4-5D6E-409C-BE32-E72D297353CC}">
              <c16:uniqueId val="{00000007-7320-405E-9228-2B5FB06E73AC}"/>
            </c:ext>
          </c:extLst>
        </c:ser>
        <c:dLbls>
          <c:showLegendKey val="0"/>
          <c:showVal val="1"/>
          <c:showCatName val="0"/>
          <c:showSerName val="0"/>
          <c:showPercent val="0"/>
          <c:showBubbleSize val="0"/>
        </c:dLbls>
        <c:gapWidth val="50"/>
        <c:overlap val="100"/>
        <c:axId val="38048128"/>
        <c:axId val="38049280"/>
      </c:barChart>
      <c:catAx>
        <c:axId val="38048128"/>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sz="1400"/>
            </a:pPr>
            <a:endParaRPr lang="en-US"/>
          </a:p>
        </c:txPr>
        <c:crossAx val="38049280"/>
        <c:crosses val="autoZero"/>
        <c:auto val="1"/>
        <c:lblAlgn val="ctr"/>
        <c:lblOffset val="100"/>
        <c:tickLblSkip val="1"/>
        <c:tickMarkSkip val="1"/>
        <c:noMultiLvlLbl val="0"/>
      </c:catAx>
      <c:valAx>
        <c:axId val="38049280"/>
        <c:scaling>
          <c:orientation val="minMax"/>
        </c:scaling>
        <c:delete val="0"/>
        <c:axPos val="l"/>
        <c:majorGridlines>
          <c:spPr>
            <a:ln w="3175">
              <a:noFill/>
              <a:prstDash val="solid"/>
            </a:ln>
          </c:spPr>
        </c:majorGridlines>
        <c:numFmt formatCode="#,##0" sourceLinked="1"/>
        <c:majorTickMark val="out"/>
        <c:minorTickMark val="none"/>
        <c:tickLblPos val="nextTo"/>
        <c:spPr>
          <a:ln w="3175">
            <a:solidFill>
              <a:schemeClr val="tx1"/>
            </a:solidFill>
            <a:prstDash val="solid"/>
          </a:ln>
        </c:spPr>
        <c:txPr>
          <a:bodyPr rot="0" vert="horz"/>
          <a:lstStyle/>
          <a:p>
            <a:pPr>
              <a:defRPr sz="1400"/>
            </a:pPr>
            <a:endParaRPr lang="en-US"/>
          </a:p>
        </c:txPr>
        <c:crossAx val="38048128"/>
        <c:crosses val="autoZero"/>
        <c:crossBetween val="between"/>
      </c:valAx>
    </c:plotArea>
    <c:plotVisOnly val="1"/>
    <c:dispBlanksAs val="gap"/>
    <c:showDLblsOverMax val="0"/>
  </c:chart>
  <c:spPr>
    <a:noFill/>
    <a:ln>
      <a:noFill/>
    </a:ln>
  </c:spPr>
  <c:txPr>
    <a:bodyPr/>
    <a:lstStyle/>
    <a:p>
      <a:pPr>
        <a:defRPr sz="1600"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r>
              <a:rPr lang="en-US" dirty="0"/>
              <a:t>By Race and Gender</a:t>
            </a:r>
          </a:p>
        </c:rich>
      </c:tx>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Male</c:v>
                </c:pt>
              </c:strCache>
            </c:strRef>
          </c:tx>
          <c:spPr>
            <a:solidFill>
              <a:schemeClr val="accent1"/>
            </a:solidFill>
            <a:ln>
              <a:noFill/>
            </a:ln>
            <a:effectLst/>
          </c:spPr>
          <c:invertIfNegative val="0"/>
          <c:dLbls>
            <c:dLbl>
              <c:idx val="2"/>
              <c:layout>
                <c:manualLayout>
                  <c:x val="-5.9912161920094089E-17"/>
                  <c:y val="9.863387978142077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FDA-4DAB-B7AB-DF4ED79EB36A}"/>
                </c:ext>
              </c:extLst>
            </c:dLbl>
            <c:dLbl>
              <c:idx val="3"/>
              <c:layout>
                <c:manualLayout>
                  <c:x val="0"/>
                  <c:y val="1.176799621358795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0F-4C7C-8ACB-010331C43737}"/>
                </c:ext>
              </c:extLst>
            </c:dLbl>
            <c:dLbl>
              <c:idx val="4"/>
              <c:layout>
                <c:manualLayout>
                  <c:x val="-3.2679738562092701E-3"/>
                  <c:y val="-1.3519211737878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FDA-4DAB-B7AB-DF4ED79EB36A}"/>
                </c:ext>
              </c:extLst>
            </c:dLbl>
            <c:dLbl>
              <c:idx val="5"/>
              <c:layout>
                <c:manualLayout>
                  <c:x val="0"/>
                  <c:y val="7.131147540983606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A4-426C-B2E4-4A24831A9089}"/>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American Indian/Alaskan Native</c:v>
                </c:pt>
                <c:pt idx="1">
                  <c:v>Asian</c:v>
                </c:pt>
                <c:pt idx="2">
                  <c:v>Black</c:v>
                </c:pt>
                <c:pt idx="3">
                  <c:v>Hispanic</c:v>
                </c:pt>
                <c:pt idx="4">
                  <c:v>Native Hawaiian/ Pacific Islander</c:v>
                </c:pt>
                <c:pt idx="5">
                  <c:v>Race Unknown</c:v>
                </c:pt>
                <c:pt idx="6">
                  <c:v>White </c:v>
                </c:pt>
              </c:strCache>
            </c:strRef>
          </c:cat>
          <c:val>
            <c:numRef>
              <c:f>Sheet1!$B$2:$B$8</c:f>
              <c:numCache>
                <c:formatCode>General</c:formatCode>
                <c:ptCount val="7"/>
                <c:pt idx="0">
                  <c:v>1</c:v>
                </c:pt>
                <c:pt idx="1">
                  <c:v>7</c:v>
                </c:pt>
                <c:pt idx="2">
                  <c:v>253</c:v>
                </c:pt>
                <c:pt idx="3">
                  <c:v>90</c:v>
                </c:pt>
                <c:pt idx="4">
                  <c:v>4</c:v>
                </c:pt>
                <c:pt idx="5">
                  <c:v>20</c:v>
                </c:pt>
                <c:pt idx="6">
                  <c:v>819</c:v>
                </c:pt>
              </c:numCache>
            </c:numRef>
          </c:val>
          <c:extLst>
            <c:ext xmlns:c16="http://schemas.microsoft.com/office/drawing/2014/chart" uri="{C3380CC4-5D6E-409C-BE32-E72D297353CC}">
              <c16:uniqueId val="{00000000-1FDA-4DAB-B7AB-DF4ED79EB36A}"/>
            </c:ext>
          </c:extLst>
        </c:ser>
        <c:ser>
          <c:idx val="1"/>
          <c:order val="1"/>
          <c:tx>
            <c:strRef>
              <c:f>Sheet1!$C$1</c:f>
              <c:strCache>
                <c:ptCount val="1"/>
                <c:pt idx="0">
                  <c:v>Female</c:v>
                </c:pt>
              </c:strCache>
            </c:strRef>
          </c:tx>
          <c:spPr>
            <a:solidFill>
              <a:schemeClr val="accent2"/>
            </a:solidFill>
            <a:ln>
              <a:noFill/>
            </a:ln>
            <a:effectLst/>
          </c:spPr>
          <c:invertIfNegative val="0"/>
          <c:dLbls>
            <c:dLbl>
              <c:idx val="2"/>
              <c:layout>
                <c:manualLayout>
                  <c:x val="1.6339869281045752E-3"/>
                  <c:y val="1.66666666666656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FDA-4DAB-B7AB-DF4ED79EB36A}"/>
                </c:ext>
              </c:extLst>
            </c:dLbl>
            <c:dLbl>
              <c:idx val="3"/>
              <c:layout>
                <c:manualLayout>
                  <c:x val="-1.1982432384018818E-16"/>
                  <c:y val="1.630136396884805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0F-4C7C-8ACB-010331C43737}"/>
                </c:ext>
              </c:extLst>
            </c:dLbl>
            <c:dLbl>
              <c:idx val="5"/>
              <c:layout>
                <c:manualLayout>
                  <c:x val="-1.6339869281045752E-3"/>
                  <c:y val="7.131147540983556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FDA-4DAB-B7AB-DF4ED79EB36A}"/>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Sheet1!$A$2:$A$8</c:f>
              <c:strCache>
                <c:ptCount val="7"/>
                <c:pt idx="0">
                  <c:v>American Indian/Alaskan Native</c:v>
                </c:pt>
                <c:pt idx="1">
                  <c:v>Asian</c:v>
                </c:pt>
                <c:pt idx="2">
                  <c:v>Black</c:v>
                </c:pt>
                <c:pt idx="3">
                  <c:v>Hispanic</c:v>
                </c:pt>
                <c:pt idx="4">
                  <c:v>Native Hawaiian/ Pacific Islander</c:v>
                </c:pt>
                <c:pt idx="5">
                  <c:v>Race Unknown</c:v>
                </c:pt>
                <c:pt idx="6">
                  <c:v>White </c:v>
                </c:pt>
              </c:strCache>
            </c:strRef>
          </c:cat>
          <c:val>
            <c:numRef>
              <c:f>Sheet1!$C$2:$C$8</c:f>
              <c:numCache>
                <c:formatCode>General</c:formatCode>
                <c:ptCount val="7"/>
                <c:pt idx="0">
                  <c:v>2</c:v>
                </c:pt>
                <c:pt idx="1">
                  <c:v>7</c:v>
                </c:pt>
                <c:pt idx="2">
                  <c:v>135</c:v>
                </c:pt>
                <c:pt idx="3">
                  <c:v>44</c:v>
                </c:pt>
                <c:pt idx="4">
                  <c:v>2</c:v>
                </c:pt>
                <c:pt idx="5">
                  <c:v>11</c:v>
                </c:pt>
                <c:pt idx="6">
                  <c:v>578</c:v>
                </c:pt>
              </c:numCache>
            </c:numRef>
          </c:val>
          <c:extLst>
            <c:ext xmlns:c16="http://schemas.microsoft.com/office/drawing/2014/chart" uri="{C3380CC4-5D6E-409C-BE32-E72D297353CC}">
              <c16:uniqueId val="{00000001-1FDA-4DAB-B7AB-DF4ED79EB36A}"/>
            </c:ext>
          </c:extLst>
        </c:ser>
        <c:dLbls>
          <c:showLegendKey val="0"/>
          <c:showVal val="0"/>
          <c:showCatName val="0"/>
          <c:showSerName val="0"/>
          <c:showPercent val="0"/>
          <c:showBubbleSize val="0"/>
        </c:dLbls>
        <c:gapWidth val="199"/>
        <c:axId val="398341584"/>
        <c:axId val="496282656"/>
      </c:barChart>
      <c:catAx>
        <c:axId val="39834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496282656"/>
        <c:crosses val="autoZero"/>
        <c:auto val="1"/>
        <c:lblAlgn val="ctr"/>
        <c:lblOffset val="100"/>
        <c:noMultiLvlLbl val="0"/>
      </c:catAx>
      <c:valAx>
        <c:axId val="4962826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983415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530119348289011"/>
          <c:y val="3.2463507850992307E-2"/>
          <c:w val="0.83216213539345318"/>
          <c:h val="0.68352120458626886"/>
        </c:manualLayout>
      </c:layout>
      <c:barChart>
        <c:barDir val="col"/>
        <c:grouping val="clustered"/>
        <c:varyColors val="0"/>
        <c:ser>
          <c:idx val="0"/>
          <c:order val="0"/>
          <c:spPr>
            <a:solidFill>
              <a:schemeClr val="accent1">
                <a:lumMod val="75000"/>
              </a:schemeClr>
            </a:solidFill>
            <a:ln>
              <a:solidFill>
                <a:srgbClr val="002060"/>
              </a:solidFill>
            </a:ln>
            <a:scene3d>
              <a:camera prst="orthographicFront"/>
              <a:lightRig rig="threePt" dir="t">
                <a:rot lat="0" lon="0" rev="1200000"/>
              </a:lightRig>
            </a:scene3d>
            <a:sp3d>
              <a:bevelT w="63500" h="25400"/>
            </a:sp3d>
          </c:spPr>
          <c:invertIfNegative val="0"/>
          <c:dLbls>
            <c:dLbl>
              <c:idx val="0"/>
              <c:layout>
                <c:manualLayout>
                  <c:x val="0"/>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386-4CDE-BD2A-FDAFD0C1EDAA}"/>
                </c:ext>
              </c:extLst>
            </c:dLbl>
            <c:dLbl>
              <c:idx val="1"/>
              <c:layout>
                <c:manualLayout>
                  <c:x val="2.6041666666666665E-3"/>
                  <c:y val="1.6666666666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386-4CDE-BD2A-FDAFD0C1EDAA}"/>
                </c:ext>
              </c:extLst>
            </c:dLbl>
            <c:dLbl>
              <c:idx val="2"/>
              <c:layout>
                <c:manualLayout>
                  <c:x val="-1.5723270440251573E-3"/>
                  <c:y val="1.04166666666666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386-4CDE-BD2A-FDAFD0C1EDAA}"/>
                </c:ext>
              </c:extLst>
            </c:dLbl>
            <c:dLbl>
              <c:idx val="3"/>
              <c:layout>
                <c:manualLayout>
                  <c:x val="0"/>
                  <c:y val="1.30208333333333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386-4CDE-BD2A-FDAFD0C1EDAA}"/>
                </c:ext>
              </c:extLst>
            </c:dLbl>
            <c:dLbl>
              <c:idx val="4"/>
              <c:layout>
                <c:manualLayout>
                  <c:x val="2.6041666666666665E-3"/>
                  <c:y val="8.3333333333333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386-4CDE-BD2A-FDAFD0C1EDAA}"/>
                </c:ext>
              </c:extLst>
            </c:dLbl>
            <c:dLbl>
              <c:idx val="5"/>
              <c:layout>
                <c:manualLayout>
                  <c:x val="2.2053155517722449E-3"/>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86-4CDE-BD2A-FDAFD0C1EDAA}"/>
                </c:ext>
              </c:extLst>
            </c:dLbl>
            <c:dLbl>
              <c:idx val="6"/>
              <c:layout>
                <c:manualLayout>
                  <c:x val="-7.0818850346409401E-5"/>
                  <c:y val="1.5436304157632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386-4CDE-BD2A-FDAFD0C1EDAA}"/>
                </c:ext>
              </c:extLst>
            </c:dLbl>
            <c:dLbl>
              <c:idx val="7"/>
              <c:layout>
                <c:manualLayout>
                  <c:x val="6.006006006006006E-3"/>
                  <c:y val="1.060538628323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386-4CDE-BD2A-FDAFD0C1EDAA}"/>
                </c:ext>
              </c:extLst>
            </c:dLbl>
            <c:dLbl>
              <c:idx val="8"/>
              <c:layout>
                <c:manualLayout>
                  <c:x val="-3.0030030030031131E-3"/>
                  <c:y val="8.333333333333244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386-4CDE-BD2A-FDAFD0C1EDAA}"/>
                </c:ext>
              </c:extLst>
            </c:dLbl>
            <c:dLbl>
              <c:idx val="9"/>
              <c:layout>
                <c:manualLayout>
                  <c:x val="4.5045045045043943E-3"/>
                  <c:y val="1.3164251207729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386-4CDE-BD2A-FDAFD0C1EDAA}"/>
                </c:ext>
              </c:extLst>
            </c:dLbl>
            <c:dLbl>
              <c:idx val="10"/>
              <c:layout>
                <c:manualLayout>
                  <c:x val="5.208333333333333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386-4CDE-BD2A-FDAFD0C1EDAA}"/>
                </c:ext>
              </c:extLst>
            </c:dLbl>
            <c:dLbl>
              <c:idx val="11"/>
              <c:layout>
                <c:manualLayout>
                  <c:x val="7.8125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E386-4CDE-BD2A-FDAFD0C1EDAA}"/>
                </c:ext>
              </c:extLst>
            </c:dLbl>
            <c:dLbl>
              <c:idx val="12"/>
              <c:layout>
                <c:manualLayout>
                  <c:x val="-2.6041666666666665E-3"/>
                  <c:y val="1.11111111111111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386-4CDE-BD2A-FDAFD0C1EDAA}"/>
                </c:ext>
              </c:extLst>
            </c:dLbl>
            <c:dLbl>
              <c:idx val="13"/>
              <c:layout>
                <c:manualLayout>
                  <c:x val="0"/>
                  <c:y val="8.33333333333333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386-4CDE-BD2A-FDAFD0C1EDA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Accidents!$A$1:$A$10</c:f>
              <c:strCache>
                <c:ptCount val="10"/>
                <c:pt idx="0">
                  <c:v>Metropolitan AVE/ N 4th ST</c:v>
                </c:pt>
                <c:pt idx="1">
                  <c:v>4101 S 4th St, Entrance</c:v>
                </c:pt>
                <c:pt idx="2">
                  <c:v>5000 10th Ave.</c:v>
                </c:pt>
                <c:pt idx="3">
                  <c:v>609 Metropolitan</c:v>
                </c:pt>
                <c:pt idx="4">
                  <c:v>601 S 3rd St.</c:v>
                </c:pt>
                <c:pt idx="5">
                  <c:v>720 Eisenhower RD</c:v>
                </c:pt>
                <c:pt idx="6">
                  <c:v>Eisenhower Rd/ 10th AVE</c:v>
                </c:pt>
                <c:pt idx="7">
                  <c:v>Spruce ST/ Broadway</c:v>
                </c:pt>
                <c:pt idx="8">
                  <c:v>Limit ST/ 10th AVE</c:v>
                </c:pt>
                <c:pt idx="9">
                  <c:v>S 20TH ST/ Eisenhower</c:v>
                </c:pt>
              </c:strCache>
            </c:strRef>
          </c:cat>
          <c:val>
            <c:numRef>
              <c:f>Accidents!$B$1:$B$10</c:f>
              <c:numCache>
                <c:formatCode>General</c:formatCode>
                <c:ptCount val="10"/>
                <c:pt idx="0">
                  <c:v>5</c:v>
                </c:pt>
                <c:pt idx="1">
                  <c:v>4</c:v>
                </c:pt>
                <c:pt idx="2">
                  <c:v>10</c:v>
                </c:pt>
                <c:pt idx="3">
                  <c:v>7</c:v>
                </c:pt>
                <c:pt idx="4">
                  <c:v>11</c:v>
                </c:pt>
                <c:pt idx="5">
                  <c:v>5</c:v>
                </c:pt>
                <c:pt idx="6">
                  <c:v>4</c:v>
                </c:pt>
                <c:pt idx="7">
                  <c:v>5</c:v>
                </c:pt>
                <c:pt idx="8">
                  <c:v>5</c:v>
                </c:pt>
                <c:pt idx="9">
                  <c:v>4</c:v>
                </c:pt>
              </c:numCache>
            </c:numRef>
          </c:val>
          <c:extLst>
            <c:ext xmlns:c16="http://schemas.microsoft.com/office/drawing/2014/chart" uri="{C3380CC4-5D6E-409C-BE32-E72D297353CC}">
              <c16:uniqueId val="{0000000E-E386-4CDE-BD2A-FDAFD0C1EDAA}"/>
            </c:ext>
          </c:extLst>
        </c:ser>
        <c:dLbls>
          <c:dLblPos val="outEnd"/>
          <c:showLegendKey val="0"/>
          <c:showVal val="1"/>
          <c:showCatName val="0"/>
          <c:showSerName val="0"/>
          <c:showPercent val="0"/>
          <c:showBubbleSize val="0"/>
        </c:dLbls>
        <c:gapWidth val="150"/>
        <c:axId val="38093568"/>
        <c:axId val="38096256"/>
      </c:barChart>
      <c:catAx>
        <c:axId val="38093568"/>
        <c:scaling>
          <c:orientation val="minMax"/>
        </c:scaling>
        <c:delete val="0"/>
        <c:axPos val="b"/>
        <c:numFmt formatCode="General" sourceLinked="0"/>
        <c:majorTickMark val="out"/>
        <c:minorTickMark val="none"/>
        <c:tickLblPos val="nextTo"/>
        <c:txPr>
          <a:bodyPr rot="-3120000"/>
          <a:lstStyle/>
          <a:p>
            <a:pPr>
              <a:defRPr sz="1000" b="1" baseline="0"/>
            </a:pPr>
            <a:endParaRPr lang="en-US"/>
          </a:p>
        </c:txPr>
        <c:crossAx val="38096256"/>
        <c:crosses val="autoZero"/>
        <c:auto val="1"/>
        <c:lblAlgn val="ctr"/>
        <c:lblOffset val="100"/>
        <c:noMultiLvlLbl val="0"/>
      </c:catAx>
      <c:valAx>
        <c:axId val="38096256"/>
        <c:scaling>
          <c:orientation val="minMax"/>
        </c:scaling>
        <c:delete val="0"/>
        <c:axPos val="l"/>
        <c:majorGridlines/>
        <c:numFmt formatCode="General" sourceLinked="1"/>
        <c:majorTickMark val="out"/>
        <c:minorTickMark val="none"/>
        <c:tickLblPos val="nextTo"/>
        <c:crossAx val="380935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8934771486216512E-2"/>
          <c:y val="2.2592592592592591E-2"/>
          <c:w val="0.91233076658223899"/>
          <c:h val="0.89256180940345409"/>
        </c:manualLayout>
      </c:layout>
      <c:bar3DChart>
        <c:barDir val="col"/>
        <c:grouping val="standard"/>
        <c:varyColors val="0"/>
        <c:ser>
          <c:idx val="1"/>
          <c:order val="0"/>
          <c:tx>
            <c:strRef>
              <c:f>Sheet1!$A$2</c:f>
              <c:strCache>
                <c:ptCount val="1"/>
                <c:pt idx="0">
                  <c:v>Alcohol Related Accidents</c:v>
                </c:pt>
              </c:strCache>
            </c:strRef>
          </c:tx>
          <c:spPr>
            <a:solidFill>
              <a:schemeClr val="accent2"/>
            </a:solidFill>
            <a:ln>
              <a:noFill/>
            </a:ln>
            <a:effectLst/>
            <a:sp3d/>
          </c:spPr>
          <c:invertIfNegative val="0"/>
          <c:dLbls>
            <c:dLbl>
              <c:idx val="0"/>
              <c:layout>
                <c:manualLayout>
                  <c:x val="-5.4098762189082987E-3"/>
                  <c:y val="6.7901234567901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15-4B61-BCE2-0736B9BC3C3E}"/>
                </c:ext>
              </c:extLst>
            </c:dLbl>
            <c:dLbl>
              <c:idx val="1"/>
              <c:layout>
                <c:manualLayout>
                  <c:x val="-1.8032920729694328E-3"/>
                  <c:y val="6.37860082304526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15-4B61-BCE2-0736B9BC3C3E}"/>
                </c:ext>
              </c:extLst>
            </c:dLbl>
            <c:dLbl>
              <c:idx val="2"/>
              <c:layout>
                <c:manualLayout>
                  <c:x val="1.8032920729694328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15-4B61-BCE2-0736B9BC3C3E}"/>
                </c:ext>
              </c:extLst>
            </c:dLbl>
            <c:dLbl>
              <c:idx val="3"/>
              <c:layout>
                <c:manualLayout>
                  <c:x val="-1.8032920729693666E-3"/>
                  <c:y val="8.02469135802469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415-4B61-BCE2-0736B9BC3C3E}"/>
                </c:ext>
              </c:extLst>
            </c:dLbl>
            <c:dLbl>
              <c:idx val="4"/>
              <c:layout>
                <c:manualLayout>
                  <c:x val="1.8032920729694328E-3"/>
                  <c:y val="7.81893004115226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15-4B61-BCE2-0736B9BC3C3E}"/>
                </c:ext>
              </c:extLst>
            </c:dLbl>
            <c:dLbl>
              <c:idx val="5"/>
              <c:layout>
                <c:manualLayout>
                  <c:x val="-1.8032920729694328E-3"/>
                  <c:y val="8.02469135802469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415-4B61-BCE2-0736B9BC3C3E}"/>
                </c:ext>
              </c:extLst>
            </c:dLbl>
            <c:dLbl>
              <c:idx val="6"/>
              <c:layout>
                <c:manualLayout>
                  <c:x val="0"/>
                  <c:y val="6.0699588477366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415-4B61-BCE2-0736B9BC3C3E}"/>
                </c:ext>
              </c:extLst>
            </c:dLbl>
            <c:dLbl>
              <c:idx val="7"/>
              <c:layout>
                <c:manualLayout>
                  <c:x val="1.8032920729694328E-3"/>
                  <c:y val="7.407407407407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4B-4826-BB29-7A2B21AB6B33}"/>
                </c:ext>
              </c:extLst>
            </c:dLbl>
            <c:dLbl>
              <c:idx val="8"/>
              <c:layout>
                <c:manualLayout>
                  <c:x val="0"/>
                  <c:y val="5.9670781893004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4CD-41D0-93D3-B5706F2BA6F4}"/>
                </c:ext>
              </c:extLst>
            </c:dLbl>
            <c:dLbl>
              <c:idx val="9"/>
              <c:layout>
                <c:manualLayout>
                  <c:x val="3.6065841459388655E-3"/>
                  <c:y val="7.2016460905349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DD-4B83-80F0-54698610D5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33</c:v>
                </c:pt>
                <c:pt idx="1">
                  <c:v>31</c:v>
                </c:pt>
                <c:pt idx="2">
                  <c:v>27</c:v>
                </c:pt>
                <c:pt idx="3">
                  <c:v>19</c:v>
                </c:pt>
                <c:pt idx="4">
                  <c:v>26</c:v>
                </c:pt>
                <c:pt idx="5">
                  <c:v>29</c:v>
                </c:pt>
                <c:pt idx="6">
                  <c:v>26</c:v>
                </c:pt>
                <c:pt idx="7">
                  <c:v>21</c:v>
                </c:pt>
                <c:pt idx="8">
                  <c:v>25</c:v>
                </c:pt>
                <c:pt idx="9">
                  <c:v>20</c:v>
                </c:pt>
              </c:numCache>
            </c:numRef>
          </c:val>
          <c:extLst>
            <c:ext xmlns:c16="http://schemas.microsoft.com/office/drawing/2014/chart" uri="{C3380CC4-5D6E-409C-BE32-E72D297353CC}">
              <c16:uniqueId val="{00000007-8415-4B61-BCE2-0736B9BC3C3E}"/>
            </c:ext>
          </c:extLst>
        </c:ser>
        <c:ser>
          <c:idx val="0"/>
          <c:order val="1"/>
          <c:tx>
            <c:strRef>
              <c:f>Sheet1!$A$3</c:f>
              <c:strCache>
                <c:ptCount val="1"/>
                <c:pt idx="0">
                  <c:v>DUI Arrests</c:v>
                </c:pt>
              </c:strCache>
            </c:strRef>
          </c:tx>
          <c:spPr>
            <a:solidFill>
              <a:schemeClr val="accent1"/>
            </a:solidFill>
            <a:ln>
              <a:noFill/>
            </a:ln>
            <a:effectLst/>
            <a:sp3d/>
          </c:spPr>
          <c:invertIfNegative val="0"/>
          <c:dLbls>
            <c:dLbl>
              <c:idx val="0"/>
              <c:layout>
                <c:manualLayout>
                  <c:x val="1.8032920729694163E-3"/>
                  <c:y val="5.7613168724279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15-4B61-BCE2-0736B9BC3C3E}"/>
                </c:ext>
              </c:extLst>
            </c:dLbl>
            <c:dLbl>
              <c:idx val="1"/>
              <c:layout>
                <c:manualLayout>
                  <c:x val="-1.8032920729694328E-3"/>
                  <c:y val="5.3497942386831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415-4B61-BCE2-0736B9BC3C3E}"/>
                </c:ext>
              </c:extLst>
            </c:dLbl>
            <c:dLbl>
              <c:idx val="2"/>
              <c:layout>
                <c:manualLayout>
                  <c:x val="0"/>
                  <c:y val="5.76130067074948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415-4B61-BCE2-0736B9BC3C3E}"/>
                </c:ext>
              </c:extLst>
            </c:dLbl>
            <c:dLbl>
              <c:idx val="3"/>
              <c:layout>
                <c:manualLayout>
                  <c:x val="0"/>
                  <c:y val="6.7901234567901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15-4B61-BCE2-0736B9BC3C3E}"/>
                </c:ext>
              </c:extLst>
            </c:dLbl>
            <c:dLbl>
              <c:idx val="4"/>
              <c:layout>
                <c:manualLayout>
                  <c:x val="3.6065841459388655E-3"/>
                  <c:y val="5.9670781893004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15-4B61-BCE2-0736B9BC3C3E}"/>
                </c:ext>
              </c:extLst>
            </c:dLbl>
            <c:dLbl>
              <c:idx val="5"/>
              <c:layout>
                <c:manualLayout>
                  <c:x val="-1.8032920729694328E-3"/>
                  <c:y val="6.99588477366255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15-4B61-BCE2-0736B9BC3C3E}"/>
                </c:ext>
              </c:extLst>
            </c:dLbl>
            <c:dLbl>
              <c:idx val="6"/>
              <c:layout>
                <c:manualLayout>
                  <c:x val="-1.8032920729694328E-3"/>
                  <c:y val="6.17283950617283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415-4B61-BCE2-0736B9BC3C3E}"/>
                </c:ext>
              </c:extLst>
            </c:dLbl>
            <c:dLbl>
              <c:idx val="7"/>
              <c:layout>
                <c:manualLayout>
                  <c:x val="-1.3223989103791933E-16"/>
                  <c:y val="5.9670781893004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4B-4826-BB29-7A2B21AB6B33}"/>
                </c:ext>
              </c:extLst>
            </c:dLbl>
            <c:dLbl>
              <c:idx val="8"/>
              <c:layout>
                <c:manualLayout>
                  <c:x val="1.8032920729694328E-3"/>
                  <c:y val="5.1440329218106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B25-4AE1-A6DF-7D6841C56D44}"/>
                </c:ext>
              </c:extLst>
            </c:dLbl>
            <c:dLbl>
              <c:idx val="9"/>
              <c:layout>
                <c:manualLayout>
                  <c:x val="5.4098762189082987E-3"/>
                  <c:y val="4.93827160493827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DD-4B83-80F0-54698610D5A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Sheet1!$B$3:$K$3</c:f>
              <c:numCache>
                <c:formatCode>General</c:formatCode>
                <c:ptCount val="10"/>
                <c:pt idx="0">
                  <c:v>81</c:v>
                </c:pt>
                <c:pt idx="1">
                  <c:v>62</c:v>
                </c:pt>
                <c:pt idx="2">
                  <c:v>66</c:v>
                </c:pt>
                <c:pt idx="3">
                  <c:v>63</c:v>
                </c:pt>
                <c:pt idx="4">
                  <c:v>81</c:v>
                </c:pt>
                <c:pt idx="5">
                  <c:v>101</c:v>
                </c:pt>
                <c:pt idx="6">
                  <c:v>91</c:v>
                </c:pt>
                <c:pt idx="7">
                  <c:v>46</c:v>
                </c:pt>
                <c:pt idx="8">
                  <c:v>29</c:v>
                </c:pt>
                <c:pt idx="9">
                  <c:v>43</c:v>
                </c:pt>
              </c:numCache>
            </c:numRef>
          </c:val>
          <c:extLst>
            <c:ext xmlns:c16="http://schemas.microsoft.com/office/drawing/2014/chart" uri="{C3380CC4-5D6E-409C-BE32-E72D297353CC}">
              <c16:uniqueId val="{0000000F-8415-4B61-BCE2-0736B9BC3C3E}"/>
            </c:ext>
          </c:extLst>
        </c:ser>
        <c:dLbls>
          <c:showLegendKey val="0"/>
          <c:showVal val="1"/>
          <c:showCatName val="0"/>
          <c:showSerName val="0"/>
          <c:showPercent val="0"/>
          <c:showBubbleSize val="0"/>
        </c:dLbls>
        <c:gapWidth val="150"/>
        <c:shape val="box"/>
        <c:axId val="38258176"/>
        <c:axId val="38259712"/>
        <c:axId val="38127808"/>
      </c:bar3DChart>
      <c:catAx>
        <c:axId val="38258176"/>
        <c:scaling>
          <c:orientation val="minMax"/>
        </c:scaling>
        <c:delete val="0"/>
        <c:axPos val="b"/>
        <c:numFmt formatCode="General" sourceLinked="1"/>
        <c:majorTickMark val="none"/>
        <c:minorTickMark val="none"/>
        <c:tickLblPos val="low"/>
        <c:spPr>
          <a:noFill/>
          <a:ln>
            <a:noFill/>
          </a:ln>
          <a:effectLst/>
        </c:spPr>
        <c:txPr>
          <a:bodyPr rot="0" spcFirstLastPara="1" vertOverflow="ellipsis"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38259712"/>
        <c:crosses val="autoZero"/>
        <c:auto val="1"/>
        <c:lblAlgn val="ctr"/>
        <c:lblOffset val="100"/>
        <c:tickLblSkip val="1"/>
        <c:tickMarkSkip val="1"/>
        <c:noMultiLvlLbl val="0"/>
      </c:catAx>
      <c:valAx>
        <c:axId val="382597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58176"/>
        <c:crosses val="autoZero"/>
        <c:crossBetween val="between"/>
      </c:valAx>
      <c:serAx>
        <c:axId val="38127808"/>
        <c:scaling>
          <c:orientation val="minMax"/>
        </c:scaling>
        <c:delete val="0"/>
        <c:axPos val="b"/>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59712"/>
        <c:crosses val="autoZero"/>
        <c:tickMarkSkip val="1"/>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58464585599229"/>
          <c:y val="4.7422029340080434E-2"/>
          <c:w val="0.90322580645161465"/>
          <c:h val="0.6806866804738676"/>
        </c:manualLayout>
      </c:layout>
      <c:barChart>
        <c:barDir val="col"/>
        <c:grouping val="stacked"/>
        <c:varyColors val="0"/>
        <c:ser>
          <c:idx val="0"/>
          <c:order val="0"/>
          <c:tx>
            <c:strRef>
              <c:f>Sheet1!$A$2</c:f>
              <c:strCache>
                <c:ptCount val="1"/>
                <c:pt idx="0">
                  <c:v>Originated from outside department</c:v>
                </c:pt>
              </c:strCache>
            </c:strRef>
          </c:tx>
          <c:spPr>
            <a:solidFill>
              <a:schemeClr val="accent1"/>
            </a:solidFill>
            <a:ln w="12700">
              <a:solidFill>
                <a:schemeClr val="tx1"/>
              </a:solidFill>
              <a:prstDash val="solid"/>
            </a:ln>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0-1ABE-4FA2-9636-687C8640102C}"/>
                </c:ext>
              </c:extLst>
            </c:dLbl>
            <c:spPr>
              <a:noFill/>
              <a:ln w="25400">
                <a:noFill/>
              </a:ln>
            </c:spPr>
            <c:txPr>
              <a:bodyPr/>
              <a:lstStyle/>
              <a:p>
                <a:pPr>
                  <a:defRPr b="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3</c:v>
                </c:pt>
                <c:pt idx="1">
                  <c:v>9</c:v>
                </c:pt>
                <c:pt idx="2">
                  <c:v>5</c:v>
                </c:pt>
                <c:pt idx="3">
                  <c:v>4</c:v>
                </c:pt>
                <c:pt idx="4">
                  <c:v>6</c:v>
                </c:pt>
                <c:pt idx="5">
                  <c:v>5</c:v>
                </c:pt>
                <c:pt idx="6">
                  <c:v>6</c:v>
                </c:pt>
                <c:pt idx="7">
                  <c:v>4</c:v>
                </c:pt>
                <c:pt idx="8">
                  <c:v>3</c:v>
                </c:pt>
                <c:pt idx="9">
                  <c:v>0</c:v>
                </c:pt>
              </c:numCache>
            </c:numRef>
          </c:val>
          <c:extLst>
            <c:ext xmlns:c16="http://schemas.microsoft.com/office/drawing/2014/chart" uri="{C3380CC4-5D6E-409C-BE32-E72D297353CC}">
              <c16:uniqueId val="{00000000-69BB-4D75-8AD4-0464B1D21978}"/>
            </c:ext>
          </c:extLst>
        </c:ser>
        <c:ser>
          <c:idx val="1"/>
          <c:order val="1"/>
          <c:tx>
            <c:strRef>
              <c:f>Sheet1!$A$3</c:f>
              <c:strCache>
                <c:ptCount val="1"/>
                <c:pt idx="0">
                  <c:v>Originated from within department</c:v>
                </c:pt>
              </c:strCache>
            </c:strRef>
          </c:tx>
          <c:spPr>
            <a:solidFill>
              <a:schemeClr val="accent1">
                <a:lumMod val="20000"/>
                <a:lumOff val="80000"/>
              </a:schemeClr>
            </a:solidFill>
            <a:ln w="12700">
              <a:solidFill>
                <a:schemeClr val="tx1"/>
              </a:solidFill>
              <a:prstDash val="solid"/>
            </a:ln>
          </c:spPr>
          <c:invertIfNegative val="0"/>
          <c:dLbls>
            <c:spPr>
              <a:noFill/>
              <a:ln w="25400">
                <a:noFill/>
              </a:ln>
            </c:spPr>
            <c:txPr>
              <a:bodyPr/>
              <a:lstStyle/>
              <a:p>
                <a:pPr>
                  <a:defRPr b="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Sheet1!$B$3:$K$3</c:f>
              <c:numCache>
                <c:formatCode>General</c:formatCode>
                <c:ptCount val="10"/>
                <c:pt idx="0">
                  <c:v>7</c:v>
                </c:pt>
                <c:pt idx="1">
                  <c:v>4</c:v>
                </c:pt>
                <c:pt idx="2">
                  <c:v>6</c:v>
                </c:pt>
                <c:pt idx="3">
                  <c:v>5</c:v>
                </c:pt>
                <c:pt idx="4">
                  <c:v>9</c:v>
                </c:pt>
                <c:pt idx="5">
                  <c:v>7</c:v>
                </c:pt>
                <c:pt idx="6">
                  <c:v>7</c:v>
                </c:pt>
                <c:pt idx="7">
                  <c:v>3</c:v>
                </c:pt>
                <c:pt idx="8">
                  <c:v>4</c:v>
                </c:pt>
                <c:pt idx="9">
                  <c:v>4</c:v>
                </c:pt>
              </c:numCache>
            </c:numRef>
          </c:val>
          <c:extLst>
            <c:ext xmlns:c16="http://schemas.microsoft.com/office/drawing/2014/chart" uri="{C3380CC4-5D6E-409C-BE32-E72D297353CC}">
              <c16:uniqueId val="{00000001-69BB-4D75-8AD4-0464B1D21978}"/>
            </c:ext>
          </c:extLst>
        </c:ser>
        <c:dLbls>
          <c:showLegendKey val="0"/>
          <c:showVal val="1"/>
          <c:showCatName val="0"/>
          <c:showSerName val="0"/>
          <c:showPercent val="0"/>
          <c:showBubbleSize val="0"/>
        </c:dLbls>
        <c:gapWidth val="100"/>
        <c:overlap val="100"/>
        <c:axId val="39078528"/>
        <c:axId val="39080320"/>
      </c:barChart>
      <c:catAx>
        <c:axId val="39078528"/>
        <c:scaling>
          <c:orientation val="minMax"/>
        </c:scaling>
        <c:delete val="0"/>
        <c:axPos val="b"/>
        <c:numFmt formatCode="General" sourceLinked="1"/>
        <c:majorTickMark val="out"/>
        <c:minorTickMark val="none"/>
        <c:tickLblPos val="nextTo"/>
        <c:spPr>
          <a:ln w="3175">
            <a:solidFill>
              <a:schemeClr val="tx1"/>
            </a:solidFill>
            <a:prstDash val="solid"/>
          </a:ln>
        </c:spPr>
        <c:txPr>
          <a:bodyPr rot="0" vert="horz"/>
          <a:lstStyle/>
          <a:p>
            <a:pPr>
              <a:defRPr sz="1200" b="0" baseline="0"/>
            </a:pPr>
            <a:endParaRPr lang="en-US"/>
          </a:p>
        </c:txPr>
        <c:crossAx val="39080320"/>
        <c:crosses val="autoZero"/>
        <c:auto val="1"/>
        <c:lblAlgn val="ctr"/>
        <c:lblOffset val="100"/>
        <c:tickLblSkip val="1"/>
        <c:tickMarkSkip val="1"/>
        <c:noMultiLvlLbl val="0"/>
      </c:catAx>
      <c:valAx>
        <c:axId val="39080320"/>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sz="1200" b="0"/>
            </a:pPr>
            <a:endParaRPr lang="en-US"/>
          </a:p>
        </c:txPr>
        <c:crossAx val="39078528"/>
        <c:crosses val="autoZero"/>
        <c:crossBetween val="between"/>
      </c:valAx>
      <c:spPr>
        <a:noFill/>
        <a:ln w="12700">
          <a:solidFill>
            <a:schemeClr val="tx1"/>
          </a:solidFill>
          <a:prstDash val="solid"/>
        </a:ln>
      </c:spPr>
    </c:plotArea>
    <c:legend>
      <c:legendPos val="b"/>
      <c:layout>
        <c:manualLayout>
          <c:xMode val="edge"/>
          <c:yMode val="edge"/>
          <c:x val="3.3628503490672361E-2"/>
          <c:y val="0.82902218749046352"/>
          <c:w val="0.91440017293283349"/>
          <c:h val="0.17097781250953611"/>
        </c:manualLayout>
      </c:layout>
      <c:overlay val="0"/>
      <c:spPr>
        <a:noFill/>
        <a:ln w="3175">
          <a:noFill/>
          <a:prstDash val="solid"/>
        </a:ln>
      </c:spPr>
      <c:txPr>
        <a:bodyPr/>
        <a:lstStyle/>
        <a:p>
          <a:pPr>
            <a:defRPr sz="1200"/>
          </a:pPr>
          <a:endParaRPr lang="en-US"/>
        </a:p>
      </c:txPr>
    </c:legend>
    <c:plotVisOnly val="1"/>
    <c:dispBlanksAs val="gap"/>
    <c:showDLblsOverMax val="0"/>
  </c:chart>
  <c:spPr>
    <a:noFill/>
    <a:ln>
      <a:noFill/>
    </a:ln>
  </c:spPr>
  <c:txPr>
    <a:bodyPr/>
    <a:lstStyle/>
    <a:p>
      <a:pPr>
        <a:defRPr sz="1600"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382946418261356E-2"/>
          <c:y val="4.3479818401078243E-2"/>
          <c:w val="0.89883395090319596"/>
          <c:h val="0.8480275945236575"/>
        </c:manualLayout>
      </c:layout>
      <c:bar3DChart>
        <c:barDir val="col"/>
        <c:grouping val="standard"/>
        <c:varyColors val="0"/>
        <c:ser>
          <c:idx val="0"/>
          <c:order val="0"/>
          <c:tx>
            <c:strRef>
              <c:f>Sheet1!$B$1</c:f>
              <c:strCache>
                <c:ptCount val="1"/>
                <c:pt idx="0">
                  <c:v>Police Budget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solidFill>
                <a:schemeClr val="tx2">
                  <a:lumMod val="40000"/>
                  <a:lumOff val="60000"/>
                </a:schemeClr>
              </a:solidFill>
            </a:ln>
            <a:effectLst>
              <a:outerShdw blurRad="40000" dist="23000" dir="5400000" rotWithShape="0">
                <a:srgbClr val="000000">
                  <a:alpha val="35000"/>
                </a:srgbClr>
              </a:outerShdw>
            </a:effectLst>
            <a:sp3d>
              <a:contourClr>
                <a:schemeClr val="tx2">
                  <a:lumMod val="40000"/>
                  <a:lumOff val="60000"/>
                </a:schemeClr>
              </a:contourClr>
            </a:sp3d>
          </c:spPr>
          <c:invertIfNegative val="0"/>
          <c:dLbls>
            <c:dLbl>
              <c:idx val="0"/>
              <c:layout>
                <c:manualLayout>
                  <c:x val="-3.2679738562091504E-3"/>
                  <c:y val="-3.67028445768603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CB-40FF-8FB5-463D653F5524}"/>
                </c:ext>
              </c:extLst>
            </c:dLbl>
            <c:dLbl>
              <c:idx val="1"/>
              <c:layout>
                <c:manualLayout>
                  <c:x val="6.4620426855484542E-3"/>
                  <c:y val="-7.59097680357522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CB-40FF-8FB5-463D653F5524}"/>
                </c:ext>
              </c:extLst>
            </c:dLbl>
            <c:numFmt formatCode="&quot;$&quot;#,##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numCache>
            </c:numRef>
          </c:cat>
          <c:val>
            <c:numRef>
              <c:f>Sheet1!$B$2:$B$12</c:f>
              <c:numCache>
                <c:formatCode>_("$"* #,##0_);_("$"* \(#,##0\);_("$"* "-"_);_(@_)</c:formatCode>
                <c:ptCount val="11"/>
                <c:pt idx="0">
                  <c:v>6868865</c:v>
                </c:pt>
                <c:pt idx="1">
                  <c:v>6295152</c:v>
                </c:pt>
                <c:pt idx="2">
                  <c:v>6559802</c:v>
                </c:pt>
                <c:pt idx="3">
                  <c:v>7384379</c:v>
                </c:pt>
                <c:pt idx="4">
                  <c:v>7576952</c:v>
                </c:pt>
                <c:pt idx="5">
                  <c:v>7819390</c:v>
                </c:pt>
                <c:pt idx="6">
                  <c:v>7700000</c:v>
                </c:pt>
                <c:pt idx="7">
                  <c:v>8483120</c:v>
                </c:pt>
                <c:pt idx="8">
                  <c:v>8856933</c:v>
                </c:pt>
                <c:pt idx="9">
                  <c:v>10014496</c:v>
                </c:pt>
              </c:numCache>
            </c:numRef>
          </c:val>
          <c:extLst>
            <c:ext xmlns:c16="http://schemas.microsoft.com/office/drawing/2014/chart" uri="{C3380CC4-5D6E-409C-BE32-E72D297353CC}">
              <c16:uniqueId val="{00000000-B5CB-40FF-8FB5-463D653F5524}"/>
            </c:ext>
          </c:extLst>
        </c:ser>
        <c:ser>
          <c:idx val="1"/>
          <c:order val="1"/>
          <c:tx>
            <c:strRef>
              <c:f>Sheet1!$C$1</c:f>
              <c:strCache>
                <c:ptCount val="1"/>
                <c:pt idx="0">
                  <c:v>Total City Budget</c:v>
                </c:pt>
              </c:strCache>
            </c:strRef>
          </c:tx>
          <c:spPr>
            <a:solidFill>
              <a:schemeClr val="bg1">
                <a:lumMod val="65000"/>
              </a:schemeClr>
            </a:solidFill>
            <a:ln>
              <a:solidFill>
                <a:schemeClr val="bg1">
                  <a:lumMod val="65000"/>
                </a:schemeClr>
              </a:solidFill>
            </a:ln>
            <a:effectLst>
              <a:outerShdw blurRad="40000" dist="23000" dir="5400000" rotWithShape="0">
                <a:srgbClr val="000000">
                  <a:alpha val="35000"/>
                </a:srgbClr>
              </a:outerShdw>
            </a:effectLst>
            <a:sp3d>
              <a:contourClr>
                <a:schemeClr val="bg1">
                  <a:lumMod val="65000"/>
                </a:schemeClr>
              </a:contourClr>
            </a:sp3d>
          </c:spPr>
          <c:invertIfNegative val="0"/>
          <c:dPt>
            <c:idx val="7"/>
            <c:invertIfNegative val="0"/>
            <c:bubble3D val="0"/>
            <c:spPr>
              <a:solidFill>
                <a:schemeClr val="bg1">
                  <a:lumMod val="65000"/>
                </a:schemeClr>
              </a:solidFill>
              <a:ln>
                <a:solidFill>
                  <a:schemeClr val="bg1">
                    <a:lumMod val="65000"/>
                  </a:schemeClr>
                </a:solidFill>
              </a:ln>
              <a:effectLst>
                <a:outerShdw blurRad="40000" dist="23000" dir="5400000" rotWithShape="0">
                  <a:srgbClr val="000000">
                    <a:alpha val="35000"/>
                  </a:srgbClr>
                </a:outerShdw>
              </a:effectLst>
              <a:scene3d>
                <a:camera prst="orthographicFront"/>
                <a:lightRig rig="threePt" dir="t"/>
              </a:scene3d>
              <a:sp3d>
                <a:contourClr>
                  <a:schemeClr val="bg1">
                    <a:lumMod val="65000"/>
                  </a:schemeClr>
                </a:contourClr>
              </a:sp3d>
            </c:spPr>
            <c:extLst>
              <c:ext xmlns:c16="http://schemas.microsoft.com/office/drawing/2014/chart" uri="{C3380CC4-5D6E-409C-BE32-E72D297353CC}">
                <c16:uniqueId val="{00000000-9B58-438B-A5E0-69E03CECA12E}"/>
              </c:ext>
            </c:extLst>
          </c:dPt>
          <c:dLbls>
            <c:numFmt formatCode="_(&quot;$&quot;* #,##0.00_);_(&quot;$&quot;* \(#,##0.00\);_(&quot;$&quot;*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numCache>
            </c:numRef>
          </c:cat>
          <c:val>
            <c:numRef>
              <c:f>Sheet1!$C$2:$C$12</c:f>
              <c:numCache>
                <c:formatCode>_("$"* #,##0_);_("$"* \(#,##0\);_("$"* "-"_);_(@_)</c:formatCode>
                <c:ptCount val="11"/>
                <c:pt idx="0">
                  <c:v>44538095</c:v>
                </c:pt>
                <c:pt idx="1">
                  <c:v>45172460</c:v>
                </c:pt>
                <c:pt idx="2">
                  <c:v>46920485</c:v>
                </c:pt>
                <c:pt idx="3">
                  <c:v>52116582</c:v>
                </c:pt>
                <c:pt idx="4">
                  <c:v>53476107</c:v>
                </c:pt>
                <c:pt idx="5">
                  <c:v>54284204</c:v>
                </c:pt>
                <c:pt idx="6">
                  <c:v>56500000</c:v>
                </c:pt>
                <c:pt idx="7">
                  <c:v>54476801</c:v>
                </c:pt>
                <c:pt idx="8">
                  <c:v>62179306</c:v>
                </c:pt>
                <c:pt idx="9">
                  <c:v>70999496</c:v>
                </c:pt>
              </c:numCache>
            </c:numRef>
          </c:val>
          <c:extLst>
            <c:ext xmlns:c16="http://schemas.microsoft.com/office/drawing/2014/chart" uri="{C3380CC4-5D6E-409C-BE32-E72D297353CC}">
              <c16:uniqueId val="{00000003-B5CB-40FF-8FB5-463D653F5524}"/>
            </c:ext>
          </c:extLst>
        </c:ser>
        <c:dLbls>
          <c:showLegendKey val="0"/>
          <c:showVal val="0"/>
          <c:showCatName val="0"/>
          <c:showSerName val="0"/>
          <c:showPercent val="0"/>
          <c:showBubbleSize val="0"/>
        </c:dLbls>
        <c:gapWidth val="150"/>
        <c:shape val="box"/>
        <c:axId val="723254104"/>
        <c:axId val="723252136"/>
        <c:axId val="624670888"/>
      </c:bar3DChart>
      <c:catAx>
        <c:axId val="72325410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252136"/>
        <c:crosses val="autoZero"/>
        <c:auto val="1"/>
        <c:lblAlgn val="ctr"/>
        <c:lblOffset val="100"/>
        <c:noMultiLvlLbl val="0"/>
      </c:catAx>
      <c:valAx>
        <c:axId val="723252136"/>
        <c:scaling>
          <c:orientation val="minMax"/>
          <c:max val="60000000"/>
        </c:scaling>
        <c:delete val="0"/>
        <c:axPos val="l"/>
        <c:majorGridlines>
          <c:spPr>
            <a:ln w="9525" cap="flat" cmpd="sng" algn="ctr">
              <a:solidFill>
                <a:schemeClr val="tx2">
                  <a:lumMod val="15000"/>
                  <a:lumOff val="85000"/>
                </a:schemeClr>
              </a:solidFill>
              <a:round/>
            </a:ln>
            <a:effectLst/>
          </c:spPr>
        </c:majorGridlines>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254104"/>
        <c:crosses val="autoZero"/>
        <c:crossBetween val="between"/>
        <c:dispUnits>
          <c:builtInUnit val="millions"/>
          <c:dispUnitsLbl>
            <c:layout>
              <c:manualLayout>
                <c:xMode val="edge"/>
                <c:yMode val="edge"/>
                <c:x val="0"/>
                <c:y val="0.20296534723700083"/>
              </c:manualLayout>
            </c:layout>
            <c:spPr>
              <a:noFill/>
              <a:ln>
                <a:noFill/>
              </a:ln>
              <a:effectLst/>
            </c:spPr>
            <c:txPr>
              <a:bodyPr rot="0" spcFirstLastPara="1" vertOverflow="ellipsis" wrap="square" anchor="t" anchorCtr="0"/>
              <a:lstStyle/>
              <a:p>
                <a:pPr>
                  <a:defRPr sz="1197" b="1" i="0" u="none" strike="noStrike" kern="1200" baseline="0">
                    <a:solidFill>
                      <a:schemeClr val="tx2"/>
                    </a:solidFill>
                    <a:latin typeface="+mn-lt"/>
                    <a:ea typeface="+mn-ea"/>
                    <a:cs typeface="+mn-cs"/>
                  </a:defRPr>
                </a:pPr>
                <a:endParaRPr lang="en-US"/>
              </a:p>
            </c:txPr>
          </c:dispUnitsLbl>
        </c:dispUnits>
      </c:valAx>
      <c:serAx>
        <c:axId val="624670888"/>
        <c:scaling>
          <c:orientation val="minMax"/>
        </c:scaling>
        <c:delete val="1"/>
        <c:axPos val="b"/>
        <c:majorTickMark val="out"/>
        <c:minorTickMark val="none"/>
        <c:tickLblPos val="nextTo"/>
        <c:crossAx val="723252136"/>
        <c:crosses val="autoZero"/>
      </c:serAx>
      <c:spPr>
        <a:noFill/>
        <a:ln>
          <a:noFill/>
        </a:ln>
        <a:effectLst/>
      </c:spPr>
    </c:plotArea>
    <c:legend>
      <c:legendPos val="b"/>
      <c:layout>
        <c:manualLayout>
          <c:xMode val="edge"/>
          <c:yMode val="edge"/>
          <c:x val="0.32419896042406465"/>
          <c:y val="0.82553167340568911"/>
          <c:w val="0.34506600277906441"/>
          <c:h val="4.60899482159324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0548275215598051"/>
          <c:y val="6.0408368071638102E-2"/>
          <c:w val="0.82670812455261278"/>
          <c:h val="0.54398616486497342"/>
        </c:manualLayout>
      </c:layout>
      <c:barChart>
        <c:barDir val="col"/>
        <c:grouping val="stacked"/>
        <c:varyColors val="0"/>
        <c:ser>
          <c:idx val="0"/>
          <c:order val="0"/>
          <c:tx>
            <c:strRef>
              <c:f>Sheet1!$B$1</c:f>
              <c:strCache>
                <c:ptCount val="1"/>
                <c:pt idx="0">
                  <c:v>Sustained</c:v>
                </c:pt>
              </c:strCache>
            </c:strRef>
          </c:tx>
          <c:invertIfNegative val="0"/>
          <c:dLbls>
            <c:dLbl>
              <c:idx val="9"/>
              <c:layout>
                <c:manualLayout>
                  <c:x val="2.976190476190476E-3"/>
                  <c:y val="-1.9607843137254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427-4B32-A8EF-67DD742F3C8C}"/>
                </c:ext>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Sheet1!$B$2:$B$12</c:f>
              <c:numCache>
                <c:formatCode>General</c:formatCode>
                <c:ptCount val="10"/>
                <c:pt idx="0">
                  <c:v>7</c:v>
                </c:pt>
                <c:pt idx="1">
                  <c:v>7</c:v>
                </c:pt>
                <c:pt idx="2">
                  <c:v>1</c:v>
                </c:pt>
                <c:pt idx="3">
                  <c:v>7</c:v>
                </c:pt>
                <c:pt idx="4">
                  <c:v>4</c:v>
                </c:pt>
                <c:pt idx="5">
                  <c:v>7</c:v>
                </c:pt>
                <c:pt idx="6">
                  <c:v>5</c:v>
                </c:pt>
                <c:pt idx="8">
                  <c:v>1</c:v>
                </c:pt>
                <c:pt idx="9">
                  <c:v>0</c:v>
                </c:pt>
              </c:numCache>
            </c:numRef>
          </c:val>
          <c:extLst>
            <c:ext xmlns:c16="http://schemas.microsoft.com/office/drawing/2014/chart" uri="{C3380CC4-5D6E-409C-BE32-E72D297353CC}">
              <c16:uniqueId val="{00000000-40AE-4566-BA5C-85168B43B9AC}"/>
            </c:ext>
          </c:extLst>
        </c:ser>
        <c:ser>
          <c:idx val="1"/>
          <c:order val="1"/>
          <c:tx>
            <c:strRef>
              <c:f>Sheet1!$C$1</c:f>
              <c:strCache>
                <c:ptCount val="1"/>
                <c:pt idx="0">
                  <c:v>Not Sustained</c:v>
                </c:pt>
              </c:strCache>
            </c:strRef>
          </c:tx>
          <c:invertIfNegative val="0"/>
          <c:dLbls>
            <c:delete val="1"/>
          </c:dLbls>
          <c:cat>
            <c:numRef>
              <c:f>Sheet1!$A$2:$A$12</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Sheet1!$C$2:$C$12</c:f>
              <c:numCache>
                <c:formatCode>General</c:formatCode>
                <c:ptCount val="10"/>
                <c:pt idx="0">
                  <c:v>2</c:v>
                </c:pt>
                <c:pt idx="2">
                  <c:v>2</c:v>
                </c:pt>
                <c:pt idx="5">
                  <c:v>1</c:v>
                </c:pt>
                <c:pt idx="7">
                  <c:v>1</c:v>
                </c:pt>
                <c:pt idx="8">
                  <c:v>0</c:v>
                </c:pt>
                <c:pt idx="9">
                  <c:v>0</c:v>
                </c:pt>
              </c:numCache>
            </c:numRef>
          </c:val>
          <c:extLst>
            <c:ext xmlns:c16="http://schemas.microsoft.com/office/drawing/2014/chart" uri="{C3380CC4-5D6E-409C-BE32-E72D297353CC}">
              <c16:uniqueId val="{00000001-40AE-4566-BA5C-85168B43B9AC}"/>
            </c:ext>
          </c:extLst>
        </c:ser>
        <c:ser>
          <c:idx val="2"/>
          <c:order val="2"/>
          <c:tx>
            <c:strRef>
              <c:f>Sheet1!$D$1</c:f>
              <c:strCache>
                <c:ptCount val="1"/>
                <c:pt idx="0">
                  <c:v>Exonerated</c:v>
                </c:pt>
              </c:strCache>
            </c:strRef>
          </c:tx>
          <c:spPr>
            <a:ln w="9525" cap="flat">
              <a:solidFill>
                <a:schemeClr val="lt1">
                  <a:shade val="95000"/>
                  <a:satMod val="105000"/>
                </a:schemeClr>
              </a:solidFill>
            </a:ln>
            <a:effectLst>
              <a:outerShdw blurRad="40000" dist="25400" dir="5400000" rotWithShape="0">
                <a:srgbClr val="000000">
                  <a:alpha val="38000"/>
                </a:srgbClr>
              </a:outerShdw>
            </a:effectLst>
          </c:spPr>
          <c:invertIfNegative val="0"/>
          <c:dLbls>
            <c:dLbl>
              <c:idx val="3"/>
              <c:layout>
                <c:manualLayout>
                  <c:x val="5.8479532163742158E-3"/>
                  <c:y val="-2.28066620348927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AE-4566-BA5C-85168B43B9AC}"/>
                </c:ext>
              </c:extLst>
            </c:dLbl>
            <c:dLbl>
              <c:idx val="5"/>
              <c:layout>
                <c:manualLayout>
                  <c:x val="-2.9239313835770528E-3"/>
                  <c:y val="-3.18627450980392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97-41ED-844D-A125227927AA}"/>
                </c:ext>
              </c:extLst>
            </c:dLbl>
            <c:spPr>
              <a:noFill/>
              <a:ln>
                <a:noFill/>
              </a:ln>
              <a:effectLst/>
            </c:spPr>
            <c:txPr>
              <a:bodyPr/>
              <a:lstStyle/>
              <a:p>
                <a:pPr>
                  <a:defRPr sz="140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Sheet1!$D$2:$D$12</c:f>
              <c:numCache>
                <c:formatCode>General</c:formatCode>
                <c:ptCount val="10"/>
                <c:pt idx="0">
                  <c:v>1</c:v>
                </c:pt>
                <c:pt idx="1">
                  <c:v>6</c:v>
                </c:pt>
                <c:pt idx="2">
                  <c:v>7</c:v>
                </c:pt>
                <c:pt idx="3">
                  <c:v>2</c:v>
                </c:pt>
                <c:pt idx="4">
                  <c:v>9</c:v>
                </c:pt>
                <c:pt idx="5">
                  <c:v>3</c:v>
                </c:pt>
                <c:pt idx="6">
                  <c:v>7</c:v>
                </c:pt>
                <c:pt idx="7">
                  <c:v>5</c:v>
                </c:pt>
                <c:pt idx="8">
                  <c:v>6</c:v>
                </c:pt>
                <c:pt idx="9">
                  <c:v>3</c:v>
                </c:pt>
              </c:numCache>
            </c:numRef>
          </c:val>
          <c:extLst>
            <c:ext xmlns:c16="http://schemas.microsoft.com/office/drawing/2014/chart" uri="{C3380CC4-5D6E-409C-BE32-E72D297353CC}">
              <c16:uniqueId val="{00000003-40AE-4566-BA5C-85168B43B9AC}"/>
            </c:ext>
          </c:extLst>
        </c:ser>
        <c:ser>
          <c:idx val="3"/>
          <c:order val="3"/>
          <c:tx>
            <c:strRef>
              <c:f>Sheet1!$E$1</c:f>
              <c:strCache>
                <c:ptCount val="1"/>
                <c:pt idx="0">
                  <c:v>Unfounded</c:v>
                </c:pt>
              </c:strCache>
            </c:strRef>
          </c:tx>
          <c:invertIfNegative val="0"/>
          <c:dLbls>
            <c:dLbl>
              <c:idx val="0"/>
              <c:layout>
                <c:manualLayout>
                  <c:x val="1.461988304093568E-2"/>
                  <c:y val="-4.52813802686428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AE-4566-BA5C-85168B43B9AC}"/>
                </c:ext>
              </c:extLst>
            </c:dLbl>
            <c:dLbl>
              <c:idx val="1"/>
              <c:layout>
                <c:manualLayout>
                  <c:x val="2.0467836257309982E-2"/>
                  <c:y val="-1.1299435028248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AE-4566-BA5C-85168B43B9AC}"/>
                </c:ext>
              </c:extLst>
            </c:dLbl>
            <c:dLbl>
              <c:idx val="2"/>
              <c:layout>
                <c:manualLayout>
                  <c:x val="2.3391812865497082E-2"/>
                  <c:y val="1.12994350282485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AE-4566-BA5C-85168B43B9AC}"/>
                </c:ext>
              </c:extLst>
            </c:dLbl>
            <c:dLbl>
              <c:idx val="3"/>
              <c:layout>
                <c:manualLayout>
                  <c:x val="2.0467836257309982E-2"/>
                  <c:y val="2.82485875706216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AE-4566-BA5C-85168B43B9AC}"/>
                </c:ext>
              </c:extLst>
            </c:dLbl>
            <c:dLbl>
              <c:idx val="4"/>
              <c:layout>
                <c:manualLayout>
                  <c:x val="6.7251461988304284E-2"/>
                  <c:y val="2.82485875706216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AE-4566-BA5C-85168B43B9AC}"/>
                </c:ext>
              </c:extLst>
            </c:dLbl>
            <c:dLbl>
              <c:idx val="9"/>
              <c:tx>
                <c:rich>
                  <a:bodyPr/>
                  <a:lstStyle/>
                  <a:p>
                    <a:r>
                      <a:rPr lang="en-US" smtClean="0"/>
                      <a:t>1</a:t>
                    </a:r>
                  </a:p>
                  <a:p>
                    <a:endParaRPr lang="en-US"/>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427-4B32-A8EF-67DD742F3C8C}"/>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Sheet1!$E$2:$E$12</c:f>
              <c:numCache>
                <c:formatCode>General</c:formatCode>
                <c:ptCount val="10"/>
                <c:pt idx="4">
                  <c:v>1</c:v>
                </c:pt>
                <c:pt idx="6">
                  <c:v>1</c:v>
                </c:pt>
                <c:pt idx="7">
                  <c:v>1</c:v>
                </c:pt>
                <c:pt idx="8">
                  <c:v>0</c:v>
                </c:pt>
                <c:pt idx="9">
                  <c:v>0</c:v>
                </c:pt>
              </c:numCache>
            </c:numRef>
          </c:val>
          <c:extLst>
            <c:ext xmlns:c16="http://schemas.microsoft.com/office/drawing/2014/chart" uri="{C3380CC4-5D6E-409C-BE32-E72D297353CC}">
              <c16:uniqueId val="{00000009-40AE-4566-BA5C-85168B43B9AC}"/>
            </c:ext>
          </c:extLst>
        </c:ser>
        <c:ser>
          <c:idx val="4"/>
          <c:order val="4"/>
          <c:tx>
            <c:strRef>
              <c:f>Sheet1!$F$1</c:f>
              <c:strCache>
                <c:ptCount val="1"/>
                <c:pt idx="0">
                  <c:v>Other Sustained</c:v>
                </c:pt>
              </c:strCache>
            </c:strRef>
          </c:tx>
          <c:invertIfNegative val="0"/>
          <c:dLbls>
            <c:delete val="1"/>
          </c:dLbls>
          <c:cat>
            <c:numRef>
              <c:f>Sheet1!$A$2:$A$12</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Sheet1!$F$2:$F$12</c:f>
              <c:numCache>
                <c:formatCode>General</c:formatCode>
                <c:ptCount val="10"/>
                <c:pt idx="2">
                  <c:v>1</c:v>
                </c:pt>
                <c:pt idx="4">
                  <c:v>1</c:v>
                </c:pt>
                <c:pt idx="5">
                  <c:v>1</c:v>
                </c:pt>
                <c:pt idx="8">
                  <c:v>0</c:v>
                </c:pt>
                <c:pt idx="9">
                  <c:v>1</c:v>
                </c:pt>
              </c:numCache>
            </c:numRef>
          </c:val>
          <c:extLst>
            <c:ext xmlns:c16="http://schemas.microsoft.com/office/drawing/2014/chart" uri="{C3380CC4-5D6E-409C-BE32-E72D297353CC}">
              <c16:uniqueId val="{0000000F-40AE-4566-BA5C-85168B43B9AC}"/>
            </c:ext>
          </c:extLst>
        </c:ser>
        <c:dLbls>
          <c:showLegendKey val="0"/>
          <c:showVal val="1"/>
          <c:showCatName val="0"/>
          <c:showSerName val="0"/>
          <c:showPercent val="0"/>
          <c:showBubbleSize val="0"/>
        </c:dLbls>
        <c:gapWidth val="75"/>
        <c:overlap val="100"/>
        <c:axId val="39441920"/>
        <c:axId val="39443456"/>
      </c:barChart>
      <c:catAx>
        <c:axId val="39441920"/>
        <c:scaling>
          <c:orientation val="minMax"/>
        </c:scaling>
        <c:delete val="0"/>
        <c:axPos val="b"/>
        <c:numFmt formatCode="General" sourceLinked="1"/>
        <c:majorTickMark val="out"/>
        <c:minorTickMark val="none"/>
        <c:tickLblPos val="nextTo"/>
        <c:spPr>
          <a:ln/>
        </c:spPr>
        <c:txPr>
          <a:bodyPr rot="-1800000" vert="horz" anchor="t"/>
          <a:lstStyle/>
          <a:p>
            <a:pPr>
              <a:defRPr sz="1100" baseline="0"/>
            </a:pPr>
            <a:endParaRPr lang="en-US"/>
          </a:p>
        </c:txPr>
        <c:crossAx val="39443456"/>
        <c:crosses val="autoZero"/>
        <c:auto val="1"/>
        <c:lblAlgn val="ctr"/>
        <c:lblOffset val="100"/>
        <c:noMultiLvlLbl val="0"/>
      </c:catAx>
      <c:valAx>
        <c:axId val="39443456"/>
        <c:scaling>
          <c:orientation val="minMax"/>
        </c:scaling>
        <c:delete val="0"/>
        <c:axPos val="l"/>
        <c:majorGridlines/>
        <c:numFmt formatCode="General" sourceLinked="1"/>
        <c:majorTickMark val="none"/>
        <c:minorTickMark val="none"/>
        <c:tickLblPos val="nextTo"/>
        <c:txPr>
          <a:bodyPr/>
          <a:lstStyle/>
          <a:p>
            <a:pPr>
              <a:defRPr sz="1200"/>
            </a:pPr>
            <a:endParaRPr lang="en-US"/>
          </a:p>
        </c:txPr>
        <c:crossAx val="39441920"/>
        <c:crosses val="autoZero"/>
        <c:crossBetween val="between"/>
      </c:valAx>
    </c:plotArea>
    <c:legend>
      <c:legendPos val="b"/>
      <c:layout>
        <c:manualLayout>
          <c:xMode val="edge"/>
          <c:yMode val="edge"/>
          <c:x val="3.0782106184095416E-2"/>
          <c:y val="0.69892534266550777"/>
          <c:w val="0.82094136670416196"/>
          <c:h val="9.6831094642581439E-2"/>
        </c:manualLayout>
      </c:layout>
      <c:overlay val="0"/>
      <c:txPr>
        <a:bodyPr/>
        <a:lstStyle/>
        <a:p>
          <a:pPr>
            <a:defRPr sz="1200"/>
          </a:pPr>
          <a:endParaRPr lang="en-US"/>
        </a:p>
      </c:txPr>
    </c:legend>
    <c:plotVisOnly val="1"/>
    <c:dispBlanksAs val="gap"/>
    <c:showDLblsOverMax val="0"/>
  </c:chart>
  <c:txPr>
    <a:bodyPr/>
    <a:lstStyle/>
    <a:p>
      <a:pPr>
        <a:defRPr sz="1600" baseline="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lgn="ctr">
              <a:defRPr/>
            </a:pPr>
            <a:r>
              <a:rPr lang="en-US" dirty="0" smtClean="0"/>
              <a:t>Use </a:t>
            </a:r>
            <a:r>
              <a:rPr lang="en-US" dirty="0"/>
              <a:t>of Force </a:t>
            </a:r>
            <a:r>
              <a:rPr lang="en-US" dirty="0" smtClean="0"/>
              <a:t>Reports</a:t>
            </a:r>
          </a:p>
          <a:p>
            <a:pPr algn="ctr">
              <a:defRPr/>
            </a:pPr>
            <a:r>
              <a:rPr lang="en-US" dirty="0" smtClean="0"/>
              <a:t>     Filed </a:t>
            </a:r>
            <a:r>
              <a:rPr lang="en-US" dirty="0"/>
              <a:t>by Officers</a:t>
            </a:r>
          </a:p>
        </c:rich>
      </c:tx>
      <c:layout>
        <c:manualLayout>
          <c:xMode val="edge"/>
          <c:yMode val="edge"/>
          <c:x val="0.27864023576000368"/>
          <c:y val="1.8884121873463496E-2"/>
        </c:manualLayout>
      </c:layout>
      <c:overlay val="1"/>
    </c:title>
    <c:autoTitleDeleted val="0"/>
    <c:plotArea>
      <c:layout>
        <c:manualLayout>
          <c:layoutTarget val="inner"/>
          <c:xMode val="edge"/>
          <c:yMode val="edge"/>
          <c:x val="0.19348943224202753"/>
          <c:y val="0.22488981784009271"/>
          <c:w val="0.73463323663491531"/>
          <c:h val="0.60091357515583121"/>
        </c:manualLayout>
      </c:layout>
      <c:barChart>
        <c:barDir val="col"/>
        <c:grouping val="stacked"/>
        <c:varyColors val="0"/>
        <c:ser>
          <c:idx val="0"/>
          <c:order val="0"/>
          <c:tx>
            <c:strRef>
              <c:f>Sheet1!$A$2</c:f>
              <c:strCache>
                <c:ptCount val="1"/>
                <c:pt idx="0">
                  <c:v>Use of Force Reports Filed by Officers</c:v>
                </c:pt>
              </c:strCache>
            </c:strRef>
          </c:tx>
          <c:invertIfNegative val="0"/>
          <c:dLbls>
            <c:dLbl>
              <c:idx val="0"/>
              <c:layout>
                <c:manualLayout>
                  <c:x val="1.4610673665791776E-4"/>
                  <c:y val="-0.15422032863328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D3-4D66-BF31-0C198417A499}"/>
                </c:ext>
              </c:extLst>
            </c:dLbl>
            <c:dLbl>
              <c:idx val="1"/>
              <c:layout>
                <c:manualLayout>
                  <c:x val="-2.9243219597550305E-4"/>
                  <c:y val="-0.188841218734635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D3-4D66-BF31-0C198417A499}"/>
                </c:ext>
              </c:extLst>
            </c:dLbl>
            <c:dLbl>
              <c:idx val="2"/>
              <c:layout>
                <c:manualLayout>
                  <c:x val="3.3626421697287331E-3"/>
                  <c:y val="-0.129041499468667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D3-4D66-BF31-0C198417A499}"/>
                </c:ext>
              </c:extLst>
            </c:dLbl>
            <c:dLbl>
              <c:idx val="3"/>
              <c:layout>
                <c:manualLayout>
                  <c:x val="8.771929824561403E-3"/>
                  <c:y val="-0.135336206759821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D3-4D66-BF31-0C198417A499}"/>
                </c:ext>
              </c:extLst>
            </c:dLbl>
            <c:dLbl>
              <c:idx val="4"/>
              <c:layout>
                <c:manualLayout>
                  <c:x val="2.9239766081871343E-3"/>
                  <c:y val="-0.1258941458230899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D3-4D66-BF31-0C198417A499}"/>
                </c:ext>
              </c:extLst>
            </c:dLbl>
            <c:dLbl>
              <c:idx val="5"/>
              <c:layout>
                <c:manualLayout>
                  <c:x val="-8.3333333333334356E-3"/>
                  <c:y val="-0.1731044505067487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D3-4D66-BF31-0C198417A499}"/>
                </c:ext>
              </c:extLst>
            </c:dLbl>
            <c:dLbl>
              <c:idx val="6"/>
              <c:layout>
                <c:manualLayout>
                  <c:x val="0"/>
                  <c:y val="-0.2517882916461799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D3-4D66-BF31-0C198417A499}"/>
                </c:ext>
              </c:extLst>
            </c:dLbl>
            <c:dLbl>
              <c:idx val="7"/>
              <c:layout>
                <c:manualLayout>
                  <c:x val="-5.9940944881890779E-3"/>
                  <c:y val="-0.201430633316944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9A-44C1-A9E3-97415A9DB11C}"/>
                </c:ext>
              </c:extLst>
            </c:dLbl>
            <c:dLbl>
              <c:idx val="8"/>
              <c:layout>
                <c:manualLayout>
                  <c:x val="-1.1695975503062219E-2"/>
                  <c:y val="-0.1699570968611714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FD-409F-A7CA-0EC5AFF78DA3}"/>
                </c:ext>
              </c:extLst>
            </c:dLbl>
            <c:dLbl>
              <c:idx val="9"/>
              <c:layout>
                <c:manualLayout>
                  <c:x val="-1.1111111111111112E-2"/>
                  <c:y val="-0.169957096861171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4B-43CB-A0B4-72F585ADD085}"/>
                </c:ext>
              </c:extLst>
            </c:dLbl>
            <c:spPr>
              <a:noFill/>
              <a:ln>
                <a:noFill/>
              </a:ln>
              <a:effectLst/>
            </c:spPr>
            <c:txPr>
              <a:bodyPr wrap="square" lIns="38100" tIns="19050" rIns="38100" bIns="19050" anchor="ctr">
                <a:spAutoFit/>
              </a:bodyPr>
              <a:lstStyle/>
              <a:p>
                <a:pPr>
                  <a:defRPr sz="1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76</c:v>
                </c:pt>
                <c:pt idx="1">
                  <c:v>88</c:v>
                </c:pt>
                <c:pt idx="2">
                  <c:v>124</c:v>
                </c:pt>
                <c:pt idx="3">
                  <c:v>183</c:v>
                </c:pt>
                <c:pt idx="4">
                  <c:v>139</c:v>
                </c:pt>
                <c:pt idx="5">
                  <c:v>112</c:v>
                </c:pt>
                <c:pt idx="6">
                  <c:v>120</c:v>
                </c:pt>
                <c:pt idx="7">
                  <c:v>109</c:v>
                </c:pt>
                <c:pt idx="8">
                  <c:v>102</c:v>
                </c:pt>
                <c:pt idx="9">
                  <c:v>88</c:v>
                </c:pt>
              </c:numCache>
            </c:numRef>
          </c:val>
          <c:extLst>
            <c:ext xmlns:c16="http://schemas.microsoft.com/office/drawing/2014/chart" uri="{C3380CC4-5D6E-409C-BE32-E72D297353CC}">
              <c16:uniqueId val="{00000007-A6D3-4D66-BF31-0C198417A499}"/>
            </c:ext>
          </c:extLst>
        </c:ser>
        <c:dLbls>
          <c:showLegendKey val="0"/>
          <c:showVal val="1"/>
          <c:showCatName val="0"/>
          <c:showSerName val="0"/>
          <c:showPercent val="0"/>
          <c:showBubbleSize val="0"/>
        </c:dLbls>
        <c:gapWidth val="150"/>
        <c:overlap val="100"/>
        <c:axId val="38593664"/>
        <c:axId val="39469056"/>
      </c:barChart>
      <c:catAx>
        <c:axId val="38593664"/>
        <c:scaling>
          <c:orientation val="minMax"/>
        </c:scaling>
        <c:delete val="0"/>
        <c:axPos val="b"/>
        <c:numFmt formatCode="General" sourceLinked="1"/>
        <c:majorTickMark val="out"/>
        <c:minorTickMark val="none"/>
        <c:tickLblPos val="low"/>
        <c:txPr>
          <a:bodyPr rot="-2040000" vert="horz"/>
          <a:lstStyle/>
          <a:p>
            <a:pPr>
              <a:defRPr sz="1300" baseline="0"/>
            </a:pPr>
            <a:endParaRPr lang="en-US"/>
          </a:p>
        </c:txPr>
        <c:crossAx val="39469056"/>
        <c:crosses val="autoZero"/>
        <c:auto val="1"/>
        <c:lblAlgn val="ctr"/>
        <c:lblOffset val="100"/>
        <c:tickLblSkip val="1"/>
        <c:tickMarkSkip val="1"/>
        <c:noMultiLvlLbl val="0"/>
      </c:catAx>
      <c:valAx>
        <c:axId val="39469056"/>
        <c:scaling>
          <c:orientation val="minMax"/>
          <c:max val="250"/>
        </c:scaling>
        <c:delete val="0"/>
        <c:axPos val="l"/>
        <c:majorGridlines/>
        <c:numFmt formatCode="General" sourceLinked="1"/>
        <c:majorTickMark val="out"/>
        <c:minorTickMark val="none"/>
        <c:tickLblPos val="nextTo"/>
        <c:txPr>
          <a:bodyPr rot="0" vert="horz"/>
          <a:lstStyle/>
          <a:p>
            <a:pPr>
              <a:defRPr sz="1400"/>
            </a:pPr>
            <a:endParaRPr lang="en-US"/>
          </a:p>
        </c:txPr>
        <c:crossAx val="38593664"/>
        <c:crosses val="autoZero"/>
        <c:crossBetween val="between"/>
      </c:valAx>
      <c:spPr>
        <a:solidFill>
          <a:schemeClr val="bg1">
            <a:lumMod val="95000"/>
          </a:schemeClr>
        </a:solidFill>
        <a:effectLst>
          <a:innerShdw blurRad="114300">
            <a:prstClr val="black"/>
          </a:innerShdw>
        </a:effectLst>
      </c:spPr>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a:t>Bias-Based Policing Complaints</a:t>
            </a:r>
          </a:p>
        </c:rich>
      </c:tx>
      <c:overlay val="0"/>
    </c:title>
    <c:autoTitleDeleted val="0"/>
    <c:plotArea>
      <c:layout>
        <c:manualLayout>
          <c:layoutTarget val="inner"/>
          <c:xMode val="edge"/>
          <c:yMode val="edge"/>
          <c:x val="0.13941916010498687"/>
          <c:y val="0.2957230713807833"/>
          <c:w val="0.84058083989501309"/>
          <c:h val="0.5450239032620926"/>
        </c:manualLayout>
      </c:layout>
      <c:lineChart>
        <c:grouping val="stacked"/>
        <c:varyColors val="0"/>
        <c:ser>
          <c:idx val="0"/>
          <c:order val="0"/>
          <c:tx>
            <c:strRef>
              <c:f>Sheet1!$B$1</c:f>
              <c:strCache>
                <c:ptCount val="1"/>
                <c:pt idx="0">
                  <c:v>Bias-Based Policing Complaints</c:v>
                </c:pt>
              </c:strCache>
            </c:strRef>
          </c:tx>
          <c:marker>
            <c:symbol val="none"/>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0</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0</c:formatCode>
                <c:ptCount val="10"/>
                <c:pt idx="0">
                  <c:v>2</c:v>
                </c:pt>
                <c:pt idx="1">
                  <c:v>3</c:v>
                </c:pt>
                <c:pt idx="2">
                  <c:v>1</c:v>
                </c:pt>
                <c:pt idx="3">
                  <c:v>0</c:v>
                </c:pt>
                <c:pt idx="4">
                  <c:v>2</c:v>
                </c:pt>
                <c:pt idx="5">
                  <c:v>0</c:v>
                </c:pt>
                <c:pt idx="6">
                  <c:v>2</c:v>
                </c:pt>
                <c:pt idx="7">
                  <c:v>2</c:v>
                </c:pt>
                <c:pt idx="8">
                  <c:v>1</c:v>
                </c:pt>
              </c:numCache>
            </c:numRef>
          </c:val>
          <c:smooth val="0"/>
          <c:extLst>
            <c:ext xmlns:c16="http://schemas.microsoft.com/office/drawing/2014/chart" uri="{C3380CC4-5D6E-409C-BE32-E72D297353CC}">
              <c16:uniqueId val="{00000000-E056-4FBC-A858-9593048F9B01}"/>
            </c:ext>
          </c:extLst>
        </c:ser>
        <c:dLbls>
          <c:dLblPos val="t"/>
          <c:showLegendKey val="0"/>
          <c:showVal val="1"/>
          <c:showCatName val="0"/>
          <c:showSerName val="0"/>
          <c:showPercent val="0"/>
          <c:showBubbleSize val="0"/>
        </c:dLbls>
        <c:smooth val="0"/>
        <c:axId val="39485824"/>
        <c:axId val="39487360"/>
      </c:lineChart>
      <c:catAx>
        <c:axId val="39485824"/>
        <c:scaling>
          <c:orientation val="minMax"/>
        </c:scaling>
        <c:delete val="0"/>
        <c:axPos val="b"/>
        <c:numFmt formatCode="0" sourceLinked="1"/>
        <c:majorTickMark val="out"/>
        <c:minorTickMark val="none"/>
        <c:tickLblPos val="nextTo"/>
        <c:txPr>
          <a:bodyPr rot="-1980000"/>
          <a:lstStyle/>
          <a:p>
            <a:pPr>
              <a:defRPr sz="1100" baseline="0"/>
            </a:pPr>
            <a:endParaRPr lang="en-US"/>
          </a:p>
        </c:txPr>
        <c:crossAx val="39487360"/>
        <c:crosses val="autoZero"/>
        <c:auto val="1"/>
        <c:lblAlgn val="ctr"/>
        <c:lblOffset val="100"/>
        <c:noMultiLvlLbl val="0"/>
      </c:catAx>
      <c:valAx>
        <c:axId val="39487360"/>
        <c:scaling>
          <c:orientation val="minMax"/>
          <c:max val="5"/>
        </c:scaling>
        <c:delete val="0"/>
        <c:axPos val="l"/>
        <c:majorGridlines/>
        <c:numFmt formatCode="0" sourceLinked="1"/>
        <c:majorTickMark val="out"/>
        <c:minorTickMark val="none"/>
        <c:tickLblPos val="nextTo"/>
        <c:txPr>
          <a:bodyPr/>
          <a:lstStyle/>
          <a:p>
            <a:pPr>
              <a:defRPr sz="1400"/>
            </a:pPr>
            <a:endParaRPr lang="en-US"/>
          </a:p>
        </c:txPr>
        <c:crossAx val="39485824"/>
        <c:crosses val="autoZero"/>
        <c:crossBetween val="between"/>
        <c:majorUnit val="1"/>
      </c:valAx>
    </c:plotArea>
    <c:plotVisOnly val="1"/>
    <c:dispBlanksAs val="zero"/>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sz="3600" dirty="0"/>
              <a:t>Use of </a:t>
            </a:r>
            <a:r>
              <a:rPr lang="en-US" sz="3600" dirty="0" smtClean="0"/>
              <a:t>Force 2024</a:t>
            </a:r>
            <a:endParaRPr lang="en-US" sz="3600" dirty="0"/>
          </a:p>
        </c:rich>
      </c:tx>
      <c:layout>
        <c:manualLayout>
          <c:xMode val="edge"/>
          <c:yMode val="edge"/>
          <c:x val="0.18670898950131234"/>
          <c:y val="1.4294997726307448E-2"/>
        </c:manualLayout>
      </c:layout>
      <c:overlay val="1"/>
    </c:title>
    <c:autoTitleDeleted val="0"/>
    <c:plotArea>
      <c:layout>
        <c:manualLayout>
          <c:layoutTarget val="inner"/>
          <c:xMode val="edge"/>
          <c:yMode val="edge"/>
          <c:x val="0.10937920107547532"/>
          <c:y val="0.19710491780632688"/>
          <c:w val="0.74912591785044724"/>
          <c:h val="0.64812353225583641"/>
        </c:manualLayout>
      </c:layout>
      <c:barChart>
        <c:barDir val="col"/>
        <c:grouping val="stacked"/>
        <c:varyColors val="0"/>
        <c:ser>
          <c:idx val="0"/>
          <c:order val="0"/>
          <c:tx>
            <c:strRef>
              <c:f>Sheet1!$A$2</c:f>
              <c:strCache>
                <c:ptCount val="1"/>
                <c:pt idx="0">
                  <c:v>2024</c:v>
                </c:pt>
              </c:strCache>
            </c:strRef>
          </c:tx>
          <c:spPr>
            <a:scene3d>
              <a:camera prst="orthographicFront"/>
              <a:lightRig rig="threePt" dir="t"/>
            </a:scene3d>
            <a:sp3d>
              <a:bevelT/>
            </a:sp3d>
          </c:spPr>
          <c:invertIfNegative val="0"/>
          <c:dPt>
            <c:idx val="0"/>
            <c:invertIfNegative val="0"/>
            <c:bubble3D val="0"/>
            <c:spPr>
              <a:ln>
                <a:solidFill>
                  <a:schemeClr val="accent1">
                    <a:alpha val="83000"/>
                  </a:schemeClr>
                </a:solidFill>
              </a:ln>
              <a:scene3d>
                <a:camera prst="orthographicFront"/>
                <a:lightRig rig="threePt" dir="t"/>
              </a:scene3d>
              <a:sp3d>
                <a:bevelT/>
              </a:sp3d>
            </c:spPr>
            <c:extLst>
              <c:ext xmlns:c16="http://schemas.microsoft.com/office/drawing/2014/chart" uri="{C3380CC4-5D6E-409C-BE32-E72D297353CC}">
                <c16:uniqueId val="{00000001-B21D-42EC-8B54-82281F59B54B}"/>
              </c:ext>
            </c:extLst>
          </c:dPt>
          <c:dPt>
            <c:idx val="3"/>
            <c:invertIfNegative val="0"/>
            <c:bubble3D val="0"/>
            <c:spPr>
              <a:ln>
                <a:solidFill>
                  <a:schemeClr val="accent1">
                    <a:alpha val="97000"/>
                  </a:schemeClr>
                </a:solidFill>
              </a:ln>
              <a:scene3d>
                <a:camera prst="orthographicFront"/>
                <a:lightRig rig="threePt" dir="t"/>
              </a:scene3d>
              <a:sp3d>
                <a:bevelT/>
              </a:sp3d>
            </c:spPr>
            <c:extLst>
              <c:ext xmlns:c16="http://schemas.microsoft.com/office/drawing/2014/chart" uri="{C3380CC4-5D6E-409C-BE32-E72D297353CC}">
                <c16:uniqueId val="{00000003-B21D-42EC-8B54-82281F59B54B}"/>
              </c:ext>
            </c:extLst>
          </c:dPt>
          <c:dLbls>
            <c:dLbl>
              <c:idx val="2"/>
              <c:tx>
                <c:rich>
                  <a:bodyPr/>
                  <a:lstStyle/>
                  <a:p>
                    <a:r>
                      <a:rPr lang="en-US" dirty="0" smtClean="0"/>
                      <a:t>66</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21D-42EC-8B54-82281F59B54B}"/>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Verbal Direction</c:v>
                </c:pt>
                <c:pt idx="1">
                  <c:v>Chemical Agents/Taser</c:v>
                </c:pt>
                <c:pt idx="2">
                  <c:v>Empty Hand</c:v>
                </c:pt>
                <c:pt idx="3">
                  <c:v>Weapons Displayed</c:v>
                </c:pt>
              </c:strCache>
            </c:strRef>
          </c:cat>
          <c:val>
            <c:numRef>
              <c:f>Sheet1!$B$2:$E$2</c:f>
              <c:numCache>
                <c:formatCode>General</c:formatCode>
                <c:ptCount val="4"/>
                <c:pt idx="0">
                  <c:v>5</c:v>
                </c:pt>
                <c:pt idx="1">
                  <c:v>10</c:v>
                </c:pt>
                <c:pt idx="2">
                  <c:v>48</c:v>
                </c:pt>
                <c:pt idx="3">
                  <c:v>25</c:v>
                </c:pt>
              </c:numCache>
            </c:numRef>
          </c:val>
          <c:extLst>
            <c:ext xmlns:c16="http://schemas.microsoft.com/office/drawing/2014/chart" uri="{C3380CC4-5D6E-409C-BE32-E72D297353CC}">
              <c16:uniqueId val="{00000007-B21D-42EC-8B54-82281F59B54B}"/>
            </c:ext>
          </c:extLst>
        </c:ser>
        <c:dLbls>
          <c:dLblPos val="ctr"/>
          <c:showLegendKey val="0"/>
          <c:showVal val="1"/>
          <c:showCatName val="0"/>
          <c:showSerName val="0"/>
          <c:showPercent val="0"/>
          <c:showBubbleSize val="0"/>
        </c:dLbls>
        <c:gapWidth val="143"/>
        <c:overlap val="100"/>
        <c:axId val="39575552"/>
        <c:axId val="39579008"/>
      </c:barChart>
      <c:catAx>
        <c:axId val="39575552"/>
        <c:scaling>
          <c:orientation val="minMax"/>
        </c:scaling>
        <c:delete val="0"/>
        <c:axPos val="b"/>
        <c:numFmt formatCode="General" sourceLinked="1"/>
        <c:majorTickMark val="out"/>
        <c:minorTickMark val="none"/>
        <c:tickLblPos val="low"/>
        <c:txPr>
          <a:bodyPr rot="-1980000" vert="horz"/>
          <a:lstStyle/>
          <a:p>
            <a:pPr>
              <a:defRPr sz="1000" b="1"/>
            </a:pPr>
            <a:endParaRPr lang="en-US"/>
          </a:p>
        </c:txPr>
        <c:crossAx val="39579008"/>
        <c:crosses val="autoZero"/>
        <c:auto val="1"/>
        <c:lblAlgn val="ctr"/>
        <c:lblOffset val="100"/>
        <c:tickLblSkip val="1"/>
        <c:tickMarkSkip val="1"/>
        <c:noMultiLvlLbl val="0"/>
      </c:catAx>
      <c:valAx>
        <c:axId val="39579008"/>
        <c:scaling>
          <c:orientation val="minMax"/>
          <c:max val="75"/>
          <c:min val="0"/>
        </c:scaling>
        <c:delete val="0"/>
        <c:axPos val="l"/>
        <c:majorGridlines/>
        <c:numFmt formatCode="General" sourceLinked="1"/>
        <c:majorTickMark val="out"/>
        <c:minorTickMark val="none"/>
        <c:tickLblPos val="nextTo"/>
        <c:txPr>
          <a:bodyPr rot="0" vert="horz"/>
          <a:lstStyle/>
          <a:p>
            <a:pPr>
              <a:defRPr/>
            </a:pPr>
            <a:endParaRPr lang="en-US"/>
          </a:p>
        </c:txPr>
        <c:crossAx val="39575552"/>
        <c:crosses val="autoZero"/>
        <c:crossBetween val="between"/>
      </c:valAx>
      <c:spPr>
        <a:solidFill>
          <a:schemeClr val="bg1">
            <a:lumMod val="95000"/>
          </a:schemeClr>
        </a:solidFill>
        <a:effectLst>
          <a:innerShdw blurRad="114300">
            <a:prstClr val="black"/>
          </a:innerShdw>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6.3967386021191799E-2"/>
          <c:y val="4.4861391929187228E-2"/>
          <c:w val="0.88505358705161852"/>
          <c:h val="0.65457384428463072"/>
        </c:manualLayout>
      </c:layout>
      <c:barChart>
        <c:barDir val="col"/>
        <c:grouping val="stacked"/>
        <c:varyColors val="0"/>
        <c:ser>
          <c:idx val="0"/>
          <c:order val="0"/>
          <c:tx>
            <c:strRef>
              <c:f>Sheet1!$B$1</c:f>
              <c:strCache>
                <c:ptCount val="1"/>
                <c:pt idx="0">
                  <c:v>Column1</c:v>
                </c:pt>
              </c:strCache>
            </c:strRef>
          </c:tx>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White Male</c:v>
                </c:pt>
                <c:pt idx="1">
                  <c:v>White Female</c:v>
                </c:pt>
                <c:pt idx="2">
                  <c:v>Black Male</c:v>
                </c:pt>
                <c:pt idx="3">
                  <c:v>Black Female</c:v>
                </c:pt>
                <c:pt idx="4">
                  <c:v>TOTAL</c:v>
                </c:pt>
              </c:strCache>
            </c:strRef>
          </c:cat>
          <c:val>
            <c:numRef>
              <c:f>Sheet1!$B$2:$B$6</c:f>
              <c:numCache>
                <c:formatCode>General</c:formatCode>
                <c:ptCount val="5"/>
                <c:pt idx="0">
                  <c:v>37</c:v>
                </c:pt>
                <c:pt idx="1">
                  <c:v>13</c:v>
                </c:pt>
                <c:pt idx="2">
                  <c:v>30</c:v>
                </c:pt>
                <c:pt idx="3">
                  <c:v>8</c:v>
                </c:pt>
                <c:pt idx="4">
                  <c:v>88</c:v>
                </c:pt>
              </c:numCache>
            </c:numRef>
          </c:val>
          <c:extLst>
            <c:ext xmlns:c16="http://schemas.microsoft.com/office/drawing/2014/chart" uri="{C3380CC4-5D6E-409C-BE32-E72D297353CC}">
              <c16:uniqueId val="{00000003-DCE1-413D-BDC3-C4961D1E778E}"/>
            </c:ext>
          </c:extLst>
        </c:ser>
        <c:dLbls>
          <c:dLblPos val="ctr"/>
          <c:showLegendKey val="0"/>
          <c:showVal val="1"/>
          <c:showCatName val="0"/>
          <c:showSerName val="0"/>
          <c:showPercent val="0"/>
          <c:showBubbleSize val="0"/>
        </c:dLbls>
        <c:gapWidth val="75"/>
        <c:overlap val="100"/>
        <c:axId val="39616896"/>
        <c:axId val="39619584"/>
      </c:barChart>
      <c:catAx>
        <c:axId val="39616896"/>
        <c:scaling>
          <c:orientation val="minMax"/>
        </c:scaling>
        <c:delete val="0"/>
        <c:axPos val="b"/>
        <c:numFmt formatCode="General" sourceLinked="0"/>
        <c:majorTickMark val="none"/>
        <c:minorTickMark val="none"/>
        <c:tickLblPos val="nextTo"/>
        <c:txPr>
          <a:bodyPr rot="-2220000"/>
          <a:lstStyle/>
          <a:p>
            <a:pPr>
              <a:defRPr/>
            </a:pPr>
            <a:endParaRPr lang="en-US"/>
          </a:p>
        </c:txPr>
        <c:crossAx val="39619584"/>
        <c:crosses val="autoZero"/>
        <c:auto val="1"/>
        <c:lblAlgn val="ctr"/>
        <c:lblOffset val="100"/>
        <c:noMultiLvlLbl val="0"/>
      </c:catAx>
      <c:valAx>
        <c:axId val="39619584"/>
        <c:scaling>
          <c:orientation val="minMax"/>
        </c:scaling>
        <c:delete val="0"/>
        <c:axPos val="l"/>
        <c:majorGridlines/>
        <c:numFmt formatCode="General" sourceLinked="1"/>
        <c:majorTickMark val="none"/>
        <c:minorTickMark val="none"/>
        <c:tickLblPos val="nextTo"/>
        <c:crossAx val="39616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4.1176470588235294E-2"/>
          <c:w val="0.96604938271604934"/>
          <c:h val="0.84024455766558592"/>
        </c:manualLayout>
      </c:layout>
      <c:barChart>
        <c:barDir val="col"/>
        <c:grouping val="clustered"/>
        <c:varyColors val="0"/>
        <c:ser>
          <c:idx val="0"/>
          <c:order val="0"/>
          <c:tx>
            <c:strRef>
              <c:f>Sheet1!$B$1</c:f>
              <c:strCache>
                <c:ptCount val="1"/>
                <c:pt idx="0">
                  <c:v>Series 1</c:v>
                </c:pt>
              </c:strCache>
            </c:strRef>
          </c:tx>
          <c:spPr>
            <a:solidFill>
              <a:schemeClr val="accent1">
                <a:alpha val="85000"/>
              </a:schemeClr>
            </a:solidFill>
            <a:ln w="9525" cap="flat" cmpd="sng" algn="ctr">
              <a:solidFill>
                <a:schemeClr val="lt1">
                  <a:alpha val="50000"/>
                </a:schemeClr>
              </a:solidFill>
              <a:round/>
            </a:ln>
            <a:effectLst/>
          </c:spPr>
          <c:invertIfNegative val="0"/>
          <c:dLbls>
            <c:dLbl>
              <c:idx val="2"/>
              <c:tx>
                <c:rich>
                  <a:bodyPr/>
                  <a:lstStyle/>
                  <a:p>
                    <a:r>
                      <a:rPr lang="en-US" smtClean="0"/>
                      <a:t>5</a:t>
                    </a:r>
                    <a:endParaRPr lang="en-US"/>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F8-4854-8243-AF88A2D2387F}"/>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Struck Officer</c:v>
                </c:pt>
                <c:pt idx="1">
                  <c:v>Spat on Officer</c:v>
                </c:pt>
                <c:pt idx="2">
                  <c:v>Kicked Officer</c:v>
                </c:pt>
              </c:strCache>
            </c:strRef>
          </c:cat>
          <c:val>
            <c:numRef>
              <c:f>Sheet1!$B$2:$B$4</c:f>
              <c:numCache>
                <c:formatCode>General</c:formatCode>
                <c:ptCount val="3"/>
                <c:pt idx="0">
                  <c:v>13</c:v>
                </c:pt>
                <c:pt idx="1">
                  <c:v>2</c:v>
                </c:pt>
                <c:pt idx="2">
                  <c:v>4</c:v>
                </c:pt>
              </c:numCache>
            </c:numRef>
          </c:val>
          <c:extLst>
            <c:ext xmlns:c16="http://schemas.microsoft.com/office/drawing/2014/chart" uri="{C3380CC4-5D6E-409C-BE32-E72D297353CC}">
              <c16:uniqueId val="{00000000-2E1D-48E5-91BF-1D77DCE1AC5F}"/>
            </c:ext>
          </c:extLst>
        </c:ser>
        <c:dLbls>
          <c:dLblPos val="inEnd"/>
          <c:showLegendKey val="0"/>
          <c:showVal val="1"/>
          <c:showCatName val="0"/>
          <c:showSerName val="0"/>
          <c:showPercent val="0"/>
          <c:showBubbleSize val="0"/>
        </c:dLbls>
        <c:gapWidth val="65"/>
        <c:axId val="391562504"/>
        <c:axId val="391563816"/>
      </c:barChart>
      <c:catAx>
        <c:axId val="3915625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1" i="0" u="none" strike="noStrike" kern="1200" cap="all" baseline="0">
                <a:solidFill>
                  <a:schemeClr val="dk1">
                    <a:lumMod val="75000"/>
                    <a:lumOff val="25000"/>
                  </a:schemeClr>
                </a:solidFill>
                <a:latin typeface="+mn-lt"/>
                <a:ea typeface="+mn-ea"/>
                <a:cs typeface="+mn-cs"/>
              </a:defRPr>
            </a:pPr>
            <a:endParaRPr lang="en-US"/>
          </a:p>
        </c:txPr>
        <c:crossAx val="391563816"/>
        <c:crosses val="autoZero"/>
        <c:auto val="1"/>
        <c:lblAlgn val="ctr"/>
        <c:lblOffset val="100"/>
        <c:noMultiLvlLbl val="0"/>
      </c:catAx>
      <c:valAx>
        <c:axId val="391563816"/>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9156250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934771486216512E-2"/>
          <c:y val="8.6393088552915685E-3"/>
          <c:w val="0.91233076658223899"/>
          <c:h val="0.74756971168077679"/>
        </c:manualLayout>
      </c:layout>
      <c:barChart>
        <c:barDir val="col"/>
        <c:grouping val="clustered"/>
        <c:varyColors val="0"/>
        <c:ser>
          <c:idx val="1"/>
          <c:order val="0"/>
          <c:tx>
            <c:strRef>
              <c:f>Sheet1!$A$2</c:f>
              <c:strCache>
                <c:ptCount val="1"/>
                <c:pt idx="0">
                  <c:v>Bomb Unit Responses</c:v>
                </c:pt>
              </c:strCache>
            </c:strRef>
          </c:tx>
          <c:spPr>
            <a:solidFill>
              <a:schemeClr val="accent1">
                <a:lumMod val="50000"/>
              </a:schemeClr>
            </a:solidFill>
            <a:ln w="12695">
              <a:solidFill>
                <a:schemeClr val="tx1"/>
              </a:solidFill>
              <a:prstDash val="solid"/>
            </a:ln>
          </c:spPr>
          <c:invertIfNegative val="0"/>
          <c:dLbls>
            <c:dLbl>
              <c:idx val="3"/>
              <c:layout>
                <c:manualLayout>
                  <c:x val="3.6065841459388655E-3"/>
                  <c:y val="-7.5187969924812026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4.0069149861380798E-2"/>
                      <c:h val="4.1428571428571426E-2"/>
                    </c:manualLayout>
                  </c15:layout>
                </c:ext>
                <c:ext xmlns:c16="http://schemas.microsoft.com/office/drawing/2014/chart" uri="{C3380CC4-5D6E-409C-BE32-E72D297353CC}">
                  <c16:uniqueId val="{00000003-8415-4B61-BCE2-0736B9BC3C3E}"/>
                </c:ext>
              </c:extLst>
            </c:dLbl>
            <c:dLbl>
              <c:idx val="4"/>
              <c:layout>
                <c:manualLayout>
                  <c:x val="1.8032920729693666E-3"/>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415-4B61-BCE2-0736B9BC3C3E}"/>
                </c:ext>
              </c:extLst>
            </c:dLbl>
            <c:dLbl>
              <c:idx val="7"/>
              <c:layout>
                <c:manualLayout>
                  <c:x val="-1.803292072969565E-3"/>
                  <c:y val="1.75438596491228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FA-4BF3-8DE1-3F3709E786F9}"/>
                </c:ext>
              </c:extLst>
            </c:dLbl>
            <c:dLbl>
              <c:idx val="8"/>
              <c:layout>
                <c:manualLayout>
                  <c:x val="-3.6065841459389978E-3"/>
                  <c:y val="2.00501253132832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FA-4BF3-8DE1-3F3709E786F9}"/>
                </c:ext>
              </c:extLst>
            </c:dLbl>
            <c:dLbl>
              <c:idx val="9"/>
              <c:layout>
                <c:manualLayout>
                  <c:x val="0"/>
                  <c:y val="1.50375939849624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FA-4BF3-8DE1-3F3709E786F9}"/>
                </c:ext>
              </c:extLst>
            </c:dLbl>
            <c:spPr>
              <a:noFill/>
              <a:ln>
                <a:noFill/>
              </a:ln>
              <a:effectLst/>
            </c:spPr>
            <c:txPr>
              <a:bodyPr anchor="t" anchorCtr="1"/>
              <a:lstStyle/>
              <a:p>
                <a:pPr>
                  <a:defRPr sz="160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18</c:v>
                </c:pt>
                <c:pt idx="1">
                  <c:v>10</c:v>
                </c:pt>
                <c:pt idx="2">
                  <c:v>4</c:v>
                </c:pt>
                <c:pt idx="3">
                  <c:v>15</c:v>
                </c:pt>
                <c:pt idx="4">
                  <c:v>7</c:v>
                </c:pt>
                <c:pt idx="5">
                  <c:v>13</c:v>
                </c:pt>
                <c:pt idx="6">
                  <c:v>6</c:v>
                </c:pt>
                <c:pt idx="7">
                  <c:v>12</c:v>
                </c:pt>
                <c:pt idx="8">
                  <c:v>15</c:v>
                </c:pt>
                <c:pt idx="9">
                  <c:v>7</c:v>
                </c:pt>
              </c:numCache>
            </c:numRef>
          </c:val>
          <c:extLst>
            <c:ext xmlns:c16="http://schemas.microsoft.com/office/drawing/2014/chart" uri="{C3380CC4-5D6E-409C-BE32-E72D297353CC}">
              <c16:uniqueId val="{00000007-8415-4B61-BCE2-0736B9BC3C3E}"/>
            </c:ext>
          </c:extLst>
        </c:ser>
        <c:ser>
          <c:idx val="0"/>
          <c:order val="1"/>
          <c:tx>
            <c:strRef>
              <c:f>Sheet1!$A$3</c:f>
              <c:strCache>
                <c:ptCount val="1"/>
                <c:pt idx="0">
                  <c:v>Explosive Device Discovered</c:v>
                </c:pt>
              </c:strCache>
            </c:strRef>
          </c:tx>
          <c:spPr>
            <a:solidFill>
              <a:schemeClr val="bg2">
                <a:lumMod val="50000"/>
              </a:schemeClr>
            </a:solidFill>
            <a:ln w="12695">
              <a:solidFill>
                <a:schemeClr val="tx1"/>
              </a:solidFill>
              <a:prstDash val="solid"/>
            </a:ln>
          </c:spPr>
          <c:invertIfNegative val="0"/>
          <c:dLbls>
            <c:dLbl>
              <c:idx val="3"/>
              <c:layout>
                <c:manualLayout>
                  <c:x val="0"/>
                  <c:y val="7.518796992481202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15-4B61-BCE2-0736B9BC3C3E}"/>
                </c:ext>
              </c:extLst>
            </c:dLbl>
            <c:dLbl>
              <c:idx val="7"/>
              <c:layout>
                <c:manualLayout>
                  <c:x val="3.6065841459388655E-3"/>
                  <c:y val="1.002506265664160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4B-4826-BB29-7A2B21AB6B33}"/>
                </c:ext>
              </c:extLst>
            </c:dLbl>
            <c:spPr>
              <a:noFill/>
              <a:ln>
                <a:noFill/>
              </a:ln>
              <a:effectLst/>
            </c:spPr>
            <c:txPr>
              <a:bodyPr anchor="t" anchorCtr="1"/>
              <a:lstStyle/>
              <a:p>
                <a:pPr>
                  <a:defRPr sz="1600" baseline="0">
                    <a:solidFill>
                      <a:schemeClr val="tx1"/>
                    </a:solidFil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Sheet1!$B$3:$K$3</c:f>
              <c:numCache>
                <c:formatCode>General</c:formatCode>
                <c:ptCount val="10"/>
                <c:pt idx="0">
                  <c:v>10</c:v>
                </c:pt>
                <c:pt idx="1">
                  <c:v>6</c:v>
                </c:pt>
                <c:pt idx="2">
                  <c:v>2</c:v>
                </c:pt>
                <c:pt idx="3">
                  <c:v>8</c:v>
                </c:pt>
                <c:pt idx="4">
                  <c:v>1</c:v>
                </c:pt>
                <c:pt idx="5">
                  <c:v>4</c:v>
                </c:pt>
                <c:pt idx="6">
                  <c:v>2</c:v>
                </c:pt>
                <c:pt idx="7">
                  <c:v>10</c:v>
                </c:pt>
                <c:pt idx="8">
                  <c:v>8</c:v>
                </c:pt>
                <c:pt idx="9">
                  <c:v>1</c:v>
                </c:pt>
              </c:numCache>
            </c:numRef>
          </c:val>
          <c:extLst>
            <c:ext xmlns:c16="http://schemas.microsoft.com/office/drawing/2014/chart" uri="{C3380CC4-5D6E-409C-BE32-E72D297353CC}">
              <c16:uniqueId val="{0000000F-8415-4B61-BCE2-0736B9BC3C3E}"/>
            </c:ext>
          </c:extLst>
        </c:ser>
        <c:dLbls>
          <c:showLegendKey val="0"/>
          <c:showVal val="1"/>
          <c:showCatName val="0"/>
          <c:showSerName val="0"/>
          <c:showPercent val="0"/>
          <c:showBubbleSize val="0"/>
        </c:dLbls>
        <c:gapWidth val="150"/>
        <c:axId val="38258176"/>
        <c:axId val="38259712"/>
      </c:barChart>
      <c:catAx>
        <c:axId val="38258176"/>
        <c:scaling>
          <c:orientation val="minMax"/>
        </c:scaling>
        <c:delete val="0"/>
        <c:axPos val="b"/>
        <c:numFmt formatCode="General" sourceLinked="1"/>
        <c:majorTickMark val="out"/>
        <c:minorTickMark val="none"/>
        <c:tickLblPos val="low"/>
        <c:spPr>
          <a:ln w="3174">
            <a:solidFill>
              <a:schemeClr val="tx1"/>
            </a:solidFill>
            <a:prstDash val="solid"/>
          </a:ln>
        </c:spPr>
        <c:txPr>
          <a:bodyPr rot="0" vert="horz"/>
          <a:lstStyle/>
          <a:p>
            <a:pPr>
              <a:defRPr/>
            </a:pPr>
            <a:endParaRPr lang="en-US"/>
          </a:p>
        </c:txPr>
        <c:crossAx val="38259712"/>
        <c:crosses val="autoZero"/>
        <c:auto val="1"/>
        <c:lblAlgn val="ctr"/>
        <c:lblOffset val="100"/>
        <c:noMultiLvlLbl val="0"/>
      </c:catAx>
      <c:valAx>
        <c:axId val="38259712"/>
        <c:scaling>
          <c:orientation val="minMax"/>
        </c:scaling>
        <c:delete val="0"/>
        <c:axPos val="l"/>
        <c:majorGridlines>
          <c:spPr>
            <a:ln w="3174">
              <a:solidFill>
                <a:schemeClr val="tx1"/>
              </a:solidFill>
              <a:prstDash val="solid"/>
            </a:ln>
          </c:spPr>
        </c:majorGridlines>
        <c:numFmt formatCode="General" sourceLinked="1"/>
        <c:majorTickMark val="out"/>
        <c:minorTickMark val="none"/>
        <c:tickLblPos val="nextTo"/>
        <c:spPr>
          <a:ln w="3174">
            <a:solidFill>
              <a:schemeClr val="tx1"/>
            </a:solidFill>
            <a:prstDash val="solid"/>
          </a:ln>
        </c:spPr>
        <c:txPr>
          <a:bodyPr rot="0" vert="horz"/>
          <a:lstStyle/>
          <a:p>
            <a:pPr>
              <a:defRPr/>
            </a:pPr>
            <a:endParaRPr lang="en-US"/>
          </a:p>
        </c:txPr>
        <c:crossAx val="38258176"/>
        <c:crosses val="autoZero"/>
        <c:crossBetween val="between"/>
      </c:valAx>
      <c:spPr>
        <a:noFill/>
        <a:ln w="12700">
          <a:solidFill>
            <a:schemeClr val="tx1"/>
          </a:solidFill>
          <a:prstDash val="solid"/>
        </a:ln>
      </c:spPr>
    </c:plotArea>
    <c:legend>
      <c:legendPos val="b"/>
      <c:overlay val="0"/>
      <c:spPr>
        <a:noFill/>
        <a:ln w="3174">
          <a:solidFill>
            <a:schemeClr val="tx1"/>
          </a:solidFill>
          <a:prstDash val="solid"/>
        </a:ln>
      </c:spPr>
    </c:legend>
    <c:plotVisOnly val="1"/>
    <c:dispBlanksAs val="gap"/>
    <c:showDLblsOverMax val="0"/>
  </c:chart>
  <c:spPr>
    <a:noFill/>
    <a:ln>
      <a:noFill/>
    </a:ln>
  </c:spPr>
  <c:txPr>
    <a:bodyPr/>
    <a:lstStyle/>
    <a:p>
      <a:pPr>
        <a:defRPr sz="1799" b="0" i="0" u="none" strike="noStrike" baseline="0">
          <a:solidFill>
            <a:schemeClr val="tx1"/>
          </a:solidFill>
          <a:latin typeface="+mn-lt"/>
          <a:ea typeface="Times New Roman"/>
          <a:cs typeface="Times New Roman"/>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43258324948954E-2"/>
          <c:y val="4.7007821306977803E-2"/>
          <c:w val="0.89605048370627149"/>
          <c:h val="0.53225676759023566"/>
        </c:manualLayout>
      </c:layout>
      <c:barChart>
        <c:barDir val="col"/>
        <c:grouping val="clustered"/>
        <c:varyColors val="0"/>
        <c:ser>
          <c:idx val="0"/>
          <c:order val="0"/>
          <c:tx>
            <c:strRef>
              <c:f>Sheet1!$A$2</c:f>
              <c:strCache>
                <c:ptCount val="1"/>
                <c:pt idx="0">
                  <c:v>Euthanized</c:v>
                </c:pt>
              </c:strCache>
            </c:strRef>
          </c:tx>
          <c:spPr>
            <a:solidFill>
              <a:srgbClr val="FFFF99"/>
            </a:solidFill>
            <a:ln w="13242">
              <a:solidFill>
                <a:schemeClr val="tx1"/>
              </a:solidFill>
              <a:prstDash val="solid"/>
            </a:ln>
          </c:spPr>
          <c:invertIfNegative val="0"/>
          <c:dLbls>
            <c:dLbl>
              <c:idx val="4"/>
              <c:layout>
                <c:manualLayout>
                  <c:x val="1.5354217567812144E-3"/>
                  <c:y val="7.032372561966792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F9-4AC1-B610-8AC6CAFC83B5}"/>
                </c:ext>
              </c:extLst>
            </c:dLbl>
            <c:dLbl>
              <c:idx val="5"/>
              <c:layout>
                <c:manualLayout>
                  <c:x val="0"/>
                  <c:y val="1.3944091135441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E82-4194-8AE0-F780F911D3EC}"/>
                </c:ext>
              </c:extLst>
            </c:dLbl>
            <c:dLbl>
              <c:idx val="6"/>
              <c:layout>
                <c:manualLayout>
                  <c:x val="0"/>
                  <c:y val="1.3944091135441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F9-4AC1-B610-8AC6CAFC83B5}"/>
                </c:ext>
              </c:extLst>
            </c:dLbl>
            <c:dLbl>
              <c:idx val="7"/>
              <c:layout>
                <c:manualLayout>
                  <c:x val="-1.5353008574302868E-3"/>
                  <c:y val="1.1158080855721961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2.6332483128797827E-2"/>
                      <c:h val="4.5774148895796632E-2"/>
                    </c:manualLayout>
                  </c15:layout>
                </c:ext>
                <c:ext xmlns:c16="http://schemas.microsoft.com/office/drawing/2014/chart" uri="{C3380CC4-5D6E-409C-BE32-E72D297353CC}">
                  <c16:uniqueId val="{00000001-CE82-4194-8AE0-F780F911D3EC}"/>
                </c:ext>
              </c:extLst>
            </c:dLbl>
            <c:dLbl>
              <c:idx val="8"/>
              <c:layout>
                <c:manualLayout>
                  <c:x val="-1.125962947752836E-16"/>
                  <c:y val="1.39440911354417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BB-4DEB-AA83-2061979269B7}"/>
                </c:ext>
              </c:extLst>
            </c:dLbl>
            <c:spPr>
              <a:noFill/>
              <a:ln>
                <a:noFill/>
              </a:ln>
              <a:effectLst/>
            </c:spPr>
            <c:txPr>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50</c:v>
                </c:pt>
                <c:pt idx="1">
                  <c:v>14</c:v>
                </c:pt>
                <c:pt idx="2">
                  <c:v>22</c:v>
                </c:pt>
                <c:pt idx="3">
                  <c:v>17</c:v>
                </c:pt>
                <c:pt idx="4">
                  <c:v>22</c:v>
                </c:pt>
                <c:pt idx="5">
                  <c:v>21</c:v>
                </c:pt>
                <c:pt idx="6">
                  <c:v>12</c:v>
                </c:pt>
                <c:pt idx="7">
                  <c:v>11</c:v>
                </c:pt>
                <c:pt idx="8">
                  <c:v>28</c:v>
                </c:pt>
                <c:pt idx="9">
                  <c:v>30</c:v>
                </c:pt>
              </c:numCache>
            </c:numRef>
          </c:val>
          <c:extLst>
            <c:ext xmlns:c16="http://schemas.microsoft.com/office/drawing/2014/chart" uri="{C3380CC4-5D6E-409C-BE32-E72D297353CC}">
              <c16:uniqueId val="{00000002-B1F9-4AC1-B610-8AC6CAFC83B5}"/>
            </c:ext>
          </c:extLst>
        </c:ser>
        <c:ser>
          <c:idx val="2"/>
          <c:order val="1"/>
          <c:tx>
            <c:strRef>
              <c:f>Sheet1!$A$3</c:f>
              <c:strCache>
                <c:ptCount val="1"/>
                <c:pt idx="0">
                  <c:v>Adopted</c:v>
                </c:pt>
              </c:strCache>
            </c:strRef>
          </c:tx>
          <c:spPr>
            <a:solidFill>
              <a:schemeClr val="bg2">
                <a:lumMod val="50000"/>
              </a:schemeClr>
            </a:solidFill>
            <a:ln w="13242">
              <a:solidFill>
                <a:schemeClr val="tx1"/>
              </a:solidFill>
              <a:prstDash val="solid"/>
            </a:ln>
          </c:spPr>
          <c:invertIfNegative val="0"/>
          <c:dLbls>
            <c:dLbl>
              <c:idx val="4"/>
              <c:layout>
                <c:manualLayout>
                  <c:x val="0"/>
                  <c:y val="7.36680348097725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F9-4AC1-B610-8AC6CAFC83B5}"/>
                </c:ext>
              </c:extLst>
            </c:dLbl>
            <c:spPr>
              <a:noFill/>
              <a:ln>
                <a:noFill/>
              </a:ln>
              <a:effectLst/>
            </c:spPr>
            <c:txPr>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Sheet1!$B$3:$K$3</c:f>
              <c:numCache>
                <c:formatCode>General</c:formatCode>
                <c:ptCount val="10"/>
                <c:pt idx="0">
                  <c:v>304</c:v>
                </c:pt>
                <c:pt idx="1">
                  <c:v>267</c:v>
                </c:pt>
                <c:pt idx="2">
                  <c:v>350</c:v>
                </c:pt>
                <c:pt idx="3">
                  <c:v>339</c:v>
                </c:pt>
                <c:pt idx="4">
                  <c:v>373</c:v>
                </c:pt>
                <c:pt idx="5">
                  <c:v>198</c:v>
                </c:pt>
                <c:pt idx="6">
                  <c:v>332</c:v>
                </c:pt>
                <c:pt idx="7">
                  <c:v>282</c:v>
                </c:pt>
                <c:pt idx="8">
                  <c:v>306</c:v>
                </c:pt>
                <c:pt idx="9">
                  <c:v>356</c:v>
                </c:pt>
              </c:numCache>
            </c:numRef>
          </c:val>
          <c:extLst>
            <c:ext xmlns:c16="http://schemas.microsoft.com/office/drawing/2014/chart" uri="{C3380CC4-5D6E-409C-BE32-E72D297353CC}">
              <c16:uniqueId val="{00000004-B1F9-4AC1-B610-8AC6CAFC83B5}"/>
            </c:ext>
          </c:extLst>
        </c:ser>
        <c:ser>
          <c:idx val="3"/>
          <c:order val="2"/>
          <c:tx>
            <c:strRef>
              <c:f>Sheet1!$A$4</c:f>
              <c:strCache>
                <c:ptCount val="1"/>
                <c:pt idx="0">
                  <c:v>Transferred*</c:v>
                </c:pt>
              </c:strCache>
            </c:strRef>
          </c:tx>
          <c:spPr>
            <a:solidFill>
              <a:schemeClr val="accent2">
                <a:lumMod val="75000"/>
              </a:schemeClr>
            </a:solidFill>
            <a:ln w="13242">
              <a:solidFill>
                <a:schemeClr val="tx1"/>
              </a:solidFill>
              <a:prstDash val="solid"/>
            </a:ln>
          </c:spPr>
          <c:invertIfNegative val="0"/>
          <c:dLbls>
            <c:dLbl>
              <c:idx val="4"/>
              <c:layout>
                <c:manualLayout>
                  <c:x val="2.2713363804810018E-3"/>
                  <c:y val="7.696276617915143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F9-4AC1-B610-8AC6CAFC83B5}"/>
                </c:ext>
              </c:extLst>
            </c:dLbl>
            <c:spPr>
              <a:noFill/>
              <a:ln>
                <a:noFill/>
              </a:ln>
              <a:effectLst/>
            </c:spPr>
            <c:txPr>
              <a:bodyPr/>
              <a:lstStyle/>
              <a:p>
                <a:pPr>
                  <a:defRPr sz="1100">
                    <a:solidFill>
                      <a:schemeClr val="bg1">
                        <a:lumMod val="9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Sheet1!$B$4:$K$4</c:f>
              <c:numCache>
                <c:formatCode>General</c:formatCode>
                <c:ptCount val="10"/>
                <c:pt idx="0">
                  <c:v>309</c:v>
                </c:pt>
                <c:pt idx="1">
                  <c:v>317</c:v>
                </c:pt>
                <c:pt idx="2">
                  <c:v>275</c:v>
                </c:pt>
                <c:pt idx="3">
                  <c:v>244</c:v>
                </c:pt>
                <c:pt idx="4">
                  <c:v>179</c:v>
                </c:pt>
                <c:pt idx="5">
                  <c:v>206</c:v>
                </c:pt>
                <c:pt idx="6">
                  <c:v>222</c:v>
                </c:pt>
                <c:pt idx="7">
                  <c:v>197</c:v>
                </c:pt>
                <c:pt idx="8">
                  <c:v>308</c:v>
                </c:pt>
                <c:pt idx="9">
                  <c:v>244</c:v>
                </c:pt>
              </c:numCache>
            </c:numRef>
          </c:val>
          <c:extLst>
            <c:ext xmlns:c16="http://schemas.microsoft.com/office/drawing/2014/chart" uri="{C3380CC4-5D6E-409C-BE32-E72D297353CC}">
              <c16:uniqueId val="{00000006-B1F9-4AC1-B610-8AC6CAFC83B5}"/>
            </c:ext>
          </c:extLst>
        </c:ser>
        <c:dLbls>
          <c:showLegendKey val="0"/>
          <c:showVal val="1"/>
          <c:showCatName val="0"/>
          <c:showSerName val="0"/>
          <c:showPercent val="0"/>
          <c:showBubbleSize val="0"/>
        </c:dLbls>
        <c:gapWidth val="5"/>
        <c:axId val="39151104"/>
        <c:axId val="39152640"/>
      </c:barChart>
      <c:catAx>
        <c:axId val="39151104"/>
        <c:scaling>
          <c:orientation val="minMax"/>
        </c:scaling>
        <c:delete val="0"/>
        <c:axPos val="b"/>
        <c:numFmt formatCode="General" sourceLinked="1"/>
        <c:majorTickMark val="out"/>
        <c:minorTickMark val="none"/>
        <c:tickLblPos val="low"/>
        <c:spPr>
          <a:ln w="3311">
            <a:solidFill>
              <a:schemeClr val="tx1"/>
            </a:solidFill>
            <a:prstDash val="solid"/>
          </a:ln>
        </c:spPr>
        <c:txPr>
          <a:bodyPr rot="0" vert="horz"/>
          <a:lstStyle/>
          <a:p>
            <a:pPr>
              <a:defRPr sz="1400"/>
            </a:pPr>
            <a:endParaRPr lang="en-US"/>
          </a:p>
        </c:txPr>
        <c:crossAx val="39152640"/>
        <c:crosses val="autoZero"/>
        <c:auto val="1"/>
        <c:lblAlgn val="ctr"/>
        <c:lblOffset val="100"/>
        <c:tickLblSkip val="1"/>
        <c:tickMarkSkip val="1"/>
        <c:noMultiLvlLbl val="0"/>
      </c:catAx>
      <c:valAx>
        <c:axId val="39152640"/>
        <c:scaling>
          <c:orientation val="minMax"/>
        </c:scaling>
        <c:delete val="0"/>
        <c:axPos val="l"/>
        <c:majorGridlines>
          <c:spPr>
            <a:ln w="3311">
              <a:solidFill>
                <a:schemeClr val="tx1"/>
              </a:solidFill>
              <a:prstDash val="solid"/>
            </a:ln>
          </c:spPr>
        </c:majorGridlines>
        <c:numFmt formatCode="General" sourceLinked="1"/>
        <c:majorTickMark val="out"/>
        <c:minorTickMark val="none"/>
        <c:tickLblPos val="nextTo"/>
        <c:spPr>
          <a:ln w="3311">
            <a:solidFill>
              <a:schemeClr val="tx1"/>
            </a:solidFill>
            <a:prstDash val="solid"/>
          </a:ln>
        </c:spPr>
        <c:txPr>
          <a:bodyPr rot="0" vert="horz"/>
          <a:lstStyle/>
          <a:p>
            <a:pPr>
              <a:defRPr sz="1600"/>
            </a:pPr>
            <a:endParaRPr lang="en-US"/>
          </a:p>
        </c:txPr>
        <c:crossAx val="39151104"/>
        <c:crosses val="autoZero"/>
        <c:crossBetween val="between"/>
      </c:valAx>
      <c:spPr>
        <a:noFill/>
        <a:ln w="12700">
          <a:solidFill>
            <a:schemeClr val="tx1"/>
          </a:solidFill>
          <a:prstDash val="solid"/>
        </a:ln>
      </c:spPr>
    </c:plotArea>
    <c:legend>
      <c:legendPos val="b"/>
      <c:layout>
        <c:manualLayout>
          <c:xMode val="edge"/>
          <c:yMode val="edge"/>
          <c:x val="8.2194159061493244E-2"/>
          <c:y val="0.68644967960883463"/>
          <c:w val="0.90233350283423197"/>
          <c:h val="0.11624243993076655"/>
        </c:manualLayout>
      </c:layout>
      <c:overlay val="0"/>
      <c:spPr>
        <a:noFill/>
        <a:ln w="3311">
          <a:noFill/>
          <a:prstDash val="solid"/>
        </a:ln>
      </c:spPr>
      <c:txPr>
        <a:bodyPr/>
        <a:lstStyle/>
        <a:p>
          <a:pPr>
            <a:defRPr sz="1400"/>
          </a:pPr>
          <a:endParaRPr lang="en-US"/>
        </a:p>
      </c:txPr>
    </c:legend>
    <c:plotVisOnly val="1"/>
    <c:dispBlanksAs val="gap"/>
    <c:showDLblsOverMax val="0"/>
  </c:chart>
  <c:spPr>
    <a:noFill/>
    <a:ln>
      <a:noFill/>
    </a:ln>
  </c:spPr>
  <c:txPr>
    <a:bodyPr/>
    <a:lstStyle/>
    <a:p>
      <a:pPr>
        <a:defRPr sz="1929" b="0" i="0" u="none" strike="noStrike" baseline="0">
          <a:solidFill>
            <a:schemeClr val="tx1"/>
          </a:solidFill>
          <a:latin typeface="+mn-lt"/>
          <a:ea typeface="Times New Roman"/>
          <a:cs typeface="Times New Roman"/>
        </a:defRPr>
      </a:pPr>
      <a:endParaRPr lang="en-US"/>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528089887640539E-2"/>
          <c:y val="3.0600725125377252E-2"/>
          <c:w val="0.86657382457439602"/>
          <c:h val="0.7534146089540027"/>
        </c:manualLayout>
      </c:layout>
      <c:barChart>
        <c:barDir val="col"/>
        <c:grouping val="clustered"/>
        <c:varyColors val="0"/>
        <c:ser>
          <c:idx val="3"/>
          <c:order val="0"/>
          <c:tx>
            <c:strRef>
              <c:f>Sheet1!$A$2</c:f>
              <c:strCache>
                <c:ptCount val="1"/>
                <c:pt idx="0">
                  <c:v>Wildlife</c:v>
                </c:pt>
              </c:strCache>
            </c:strRef>
          </c:tx>
          <c:spPr>
            <a:solidFill>
              <a:srgbClr val="92D050"/>
            </a:solidFill>
            <a:ln w="12700">
              <a:solidFill>
                <a:schemeClr val="tx1"/>
              </a:solidFill>
              <a:prstDash val="solid"/>
            </a:ln>
          </c:spPr>
          <c:invertIfNegative val="0"/>
          <c:dLbls>
            <c:dLbl>
              <c:idx val="0"/>
              <c:layout>
                <c:manualLayout>
                  <c:x val="-3.9586234303880547E-3"/>
                  <c:y val="5.38849182313749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C9-4F03-8343-EFA4A8C11152}"/>
                </c:ext>
              </c:extLst>
            </c:dLbl>
            <c:dLbl>
              <c:idx val="1"/>
              <c:layout>
                <c:manualLayout>
                  <c:x val="-3.6628074205353437E-3"/>
                  <c:y val="4.93242479305471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CC9-4F03-8343-EFA4A8C11152}"/>
                </c:ext>
              </c:extLst>
            </c:dLbl>
            <c:dLbl>
              <c:idx val="3"/>
              <c:layout>
                <c:manualLayout>
                  <c:x val="-2.5876181237637986E-4"/>
                  <c:y val="3.395053502927518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CC9-4F03-8343-EFA4A8C11152}"/>
                </c:ext>
              </c:extLst>
            </c:dLbl>
            <c:dLbl>
              <c:idx val="4"/>
              <c:layout>
                <c:manualLayout>
                  <c:x val="-1.7023315890584514E-3"/>
                  <c:y val="4.49559862709468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CC9-4F03-8343-EFA4A8C11152}"/>
                </c:ext>
              </c:extLst>
            </c:dLbl>
            <c:spPr>
              <a:noFill/>
              <a:ln>
                <a:noFill/>
              </a:ln>
            </c:spPr>
            <c:txPr>
              <a:bodyPr anchor="b" anchorCtr="1"/>
              <a:lstStyle/>
              <a:p>
                <a:pPr>
                  <a:defRPr sz="8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335</c:v>
                </c:pt>
                <c:pt idx="1">
                  <c:v>319</c:v>
                </c:pt>
                <c:pt idx="2">
                  <c:v>280</c:v>
                </c:pt>
                <c:pt idx="3">
                  <c:v>256</c:v>
                </c:pt>
                <c:pt idx="4">
                  <c:v>270</c:v>
                </c:pt>
                <c:pt idx="5">
                  <c:v>242</c:v>
                </c:pt>
                <c:pt idx="6">
                  <c:v>228</c:v>
                </c:pt>
                <c:pt idx="7">
                  <c:v>272</c:v>
                </c:pt>
                <c:pt idx="8">
                  <c:v>236</c:v>
                </c:pt>
                <c:pt idx="9">
                  <c:v>110</c:v>
                </c:pt>
              </c:numCache>
            </c:numRef>
          </c:val>
          <c:extLst>
            <c:ext xmlns:c16="http://schemas.microsoft.com/office/drawing/2014/chart" uri="{C3380CC4-5D6E-409C-BE32-E72D297353CC}">
              <c16:uniqueId val="{00000004-CCC9-4F03-8343-EFA4A8C11152}"/>
            </c:ext>
          </c:extLst>
        </c:ser>
        <c:ser>
          <c:idx val="0"/>
          <c:order val="1"/>
          <c:tx>
            <c:strRef>
              <c:f>Sheet1!$A$3</c:f>
              <c:strCache>
                <c:ptCount val="1"/>
                <c:pt idx="0">
                  <c:v>Picked up</c:v>
                </c:pt>
              </c:strCache>
            </c:strRef>
          </c:tx>
          <c:spPr>
            <a:solidFill>
              <a:schemeClr val="accent1">
                <a:lumMod val="75000"/>
              </a:schemeClr>
            </a:solidFill>
            <a:ln w="12700">
              <a:solidFill>
                <a:schemeClr val="tx1"/>
              </a:solidFill>
              <a:prstDash val="solid"/>
            </a:ln>
          </c:spPr>
          <c:invertIfNegative val="0"/>
          <c:dLbls>
            <c:spPr>
              <a:noFill/>
              <a:ln w="25400">
                <a:noFill/>
              </a:ln>
              <a:scene3d>
                <a:camera prst="orthographicFront"/>
                <a:lightRig rig="threePt" dir="t"/>
              </a:scene3d>
              <a:sp3d>
                <a:bevelT prst="slope"/>
              </a:sp3d>
            </c:spPr>
            <c:txPr>
              <a:bodyPr anchor="b" anchorCtr="1"/>
              <a:lstStyle/>
              <a:p>
                <a:pPr>
                  <a:defRPr sz="800">
                    <a:solidFill>
                      <a:schemeClr val="bg1">
                        <a:lumMod val="95000"/>
                      </a:schemeClr>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Sheet1!$B$3:$K$3</c:f>
              <c:numCache>
                <c:formatCode>General</c:formatCode>
                <c:ptCount val="10"/>
                <c:pt idx="0">
                  <c:v>661</c:v>
                </c:pt>
                <c:pt idx="1">
                  <c:v>715</c:v>
                </c:pt>
                <c:pt idx="2">
                  <c:v>602</c:v>
                </c:pt>
                <c:pt idx="3">
                  <c:v>633</c:v>
                </c:pt>
                <c:pt idx="4">
                  <c:v>602</c:v>
                </c:pt>
                <c:pt idx="5">
                  <c:v>559</c:v>
                </c:pt>
                <c:pt idx="6">
                  <c:v>446</c:v>
                </c:pt>
                <c:pt idx="7">
                  <c:v>481</c:v>
                </c:pt>
                <c:pt idx="8">
                  <c:v>472</c:v>
                </c:pt>
                <c:pt idx="9">
                  <c:v>425</c:v>
                </c:pt>
              </c:numCache>
            </c:numRef>
          </c:val>
          <c:extLst>
            <c:ext xmlns:c16="http://schemas.microsoft.com/office/drawing/2014/chart" uri="{C3380CC4-5D6E-409C-BE32-E72D297353CC}">
              <c16:uniqueId val="{00000005-CCC9-4F03-8343-EFA4A8C11152}"/>
            </c:ext>
          </c:extLst>
        </c:ser>
        <c:ser>
          <c:idx val="1"/>
          <c:order val="2"/>
          <c:tx>
            <c:strRef>
              <c:f>Sheet1!$A$4</c:f>
              <c:strCache>
                <c:ptCount val="1"/>
                <c:pt idx="0">
                  <c:v>Animals Housed</c:v>
                </c:pt>
              </c:strCache>
            </c:strRef>
          </c:tx>
          <c:spPr>
            <a:solidFill>
              <a:schemeClr val="bg1">
                <a:lumMod val="65000"/>
              </a:schemeClr>
            </a:solidFill>
            <a:ln w="12700">
              <a:solidFill>
                <a:schemeClr val="tx1"/>
              </a:solidFill>
              <a:prstDash val="solid"/>
            </a:ln>
          </c:spPr>
          <c:invertIfNegative val="0"/>
          <c:dLbls>
            <c:dLbl>
              <c:idx val="4"/>
              <c:layout>
                <c:manualLayout>
                  <c:x val="-2.4239277782585542E-3"/>
                  <c:y val="5.21689884918231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CC9-4F03-8343-EFA4A8C11152}"/>
                </c:ext>
              </c:extLst>
            </c:dLbl>
            <c:spPr>
              <a:noFill/>
              <a:ln>
                <a:noFill/>
              </a:ln>
              <a:effectLst/>
            </c:spPr>
            <c:txPr>
              <a:bodyPr anchor="b" anchorCtr="1"/>
              <a:lstStyle/>
              <a:p>
                <a:pPr>
                  <a:defRPr sz="800" b="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Sheet1!$B$4:$K$4</c:f>
              <c:numCache>
                <c:formatCode>General</c:formatCode>
                <c:ptCount val="10"/>
                <c:pt idx="0">
                  <c:v>1107</c:v>
                </c:pt>
                <c:pt idx="1">
                  <c:v>1136</c:v>
                </c:pt>
                <c:pt idx="2">
                  <c:v>1277</c:v>
                </c:pt>
                <c:pt idx="3">
                  <c:v>1176</c:v>
                </c:pt>
                <c:pt idx="4">
                  <c:v>1132</c:v>
                </c:pt>
                <c:pt idx="5">
                  <c:v>808</c:v>
                </c:pt>
                <c:pt idx="6">
                  <c:v>990</c:v>
                </c:pt>
                <c:pt idx="7">
                  <c:v>878</c:v>
                </c:pt>
                <c:pt idx="8">
                  <c:v>1023</c:v>
                </c:pt>
                <c:pt idx="9">
                  <c:v>955</c:v>
                </c:pt>
              </c:numCache>
            </c:numRef>
          </c:val>
          <c:extLst>
            <c:ext xmlns:c16="http://schemas.microsoft.com/office/drawing/2014/chart" uri="{C3380CC4-5D6E-409C-BE32-E72D297353CC}">
              <c16:uniqueId val="{00000007-CCC9-4F03-8343-EFA4A8C11152}"/>
            </c:ext>
          </c:extLst>
        </c:ser>
        <c:dLbls>
          <c:showLegendKey val="0"/>
          <c:showVal val="1"/>
          <c:showCatName val="0"/>
          <c:showSerName val="0"/>
          <c:showPercent val="0"/>
          <c:showBubbleSize val="0"/>
        </c:dLbls>
        <c:gapWidth val="0"/>
        <c:axId val="39038976"/>
        <c:axId val="39040512"/>
      </c:barChart>
      <c:catAx>
        <c:axId val="39038976"/>
        <c:scaling>
          <c:orientation val="minMax"/>
        </c:scaling>
        <c:delete val="0"/>
        <c:axPos val="b"/>
        <c:numFmt formatCode="General" sourceLinked="1"/>
        <c:majorTickMark val="out"/>
        <c:minorTickMark val="none"/>
        <c:tickLblPos val="low"/>
        <c:spPr>
          <a:ln w="3175">
            <a:solidFill>
              <a:schemeClr val="tx1"/>
            </a:solidFill>
            <a:prstDash val="solid"/>
          </a:ln>
        </c:spPr>
        <c:txPr>
          <a:bodyPr rot="0" vert="horz"/>
          <a:lstStyle/>
          <a:p>
            <a:pPr>
              <a:defRPr b="0">
                <a:latin typeface="+mn-lt"/>
              </a:defRPr>
            </a:pPr>
            <a:endParaRPr lang="en-US"/>
          </a:p>
        </c:txPr>
        <c:crossAx val="39040512"/>
        <c:crosses val="autoZero"/>
        <c:auto val="1"/>
        <c:lblAlgn val="ctr"/>
        <c:lblOffset val="100"/>
        <c:tickLblSkip val="1"/>
        <c:tickMarkSkip val="1"/>
        <c:noMultiLvlLbl val="0"/>
      </c:catAx>
      <c:valAx>
        <c:axId val="39040512"/>
        <c:scaling>
          <c:orientation val="minMax"/>
        </c:scaling>
        <c:delete val="0"/>
        <c:axPos val="l"/>
        <c:majorGridlines>
          <c:spPr>
            <a:ln w="3175">
              <a:solidFill>
                <a:schemeClr val="tx1"/>
              </a:solidFill>
              <a:prstDash val="solid"/>
            </a:ln>
          </c:spPr>
        </c:majorGridlines>
        <c:numFmt formatCode="General" sourceLinked="1"/>
        <c:majorTickMark val="out"/>
        <c:minorTickMark val="none"/>
        <c:tickLblPos val="nextTo"/>
        <c:spPr>
          <a:ln w="3175">
            <a:solidFill>
              <a:schemeClr val="tx1"/>
            </a:solidFill>
            <a:prstDash val="solid"/>
          </a:ln>
        </c:spPr>
        <c:txPr>
          <a:bodyPr rot="0" vert="horz"/>
          <a:lstStyle/>
          <a:p>
            <a:pPr>
              <a:defRPr b="0">
                <a:latin typeface="+mn-lt"/>
              </a:defRPr>
            </a:pPr>
            <a:endParaRPr lang="en-US"/>
          </a:p>
        </c:txPr>
        <c:crossAx val="39038976"/>
        <c:crosses val="autoZero"/>
        <c:crossBetween val="between"/>
      </c:valAx>
      <c:spPr>
        <a:noFill/>
        <a:ln w="12700">
          <a:solidFill>
            <a:schemeClr val="tx1"/>
          </a:solidFill>
          <a:prstDash val="solid"/>
        </a:ln>
      </c:spPr>
    </c:plotArea>
    <c:legend>
      <c:legendPos val="b"/>
      <c:layout>
        <c:manualLayout>
          <c:xMode val="edge"/>
          <c:yMode val="edge"/>
          <c:x val="0.22909036990777321"/>
          <c:y val="0.90696148446560454"/>
          <c:w val="0.72602571332564081"/>
          <c:h val="7.4252273698345903E-2"/>
        </c:manualLayout>
      </c:layout>
      <c:overlay val="0"/>
      <c:spPr>
        <a:noFill/>
        <a:ln w="3175">
          <a:noFill/>
          <a:prstDash val="solid"/>
        </a:ln>
      </c:spPr>
      <c:txPr>
        <a:bodyPr/>
        <a:lstStyle/>
        <a:p>
          <a:pPr>
            <a:defRPr b="0">
              <a:latin typeface="+mn-lt"/>
            </a:defRPr>
          </a:pPr>
          <a:endParaRPr lang="en-US"/>
        </a:p>
      </c:txPr>
    </c:legend>
    <c:plotVisOnly val="1"/>
    <c:dispBlanksAs val="gap"/>
    <c:showDLblsOverMax val="0"/>
  </c:chart>
  <c:spPr>
    <a:noFill/>
    <a:ln>
      <a:noFill/>
    </a:ln>
  </c:spPr>
  <c:txPr>
    <a:bodyPr/>
    <a:lstStyle/>
    <a:p>
      <a:pPr>
        <a:defRPr sz="12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autoTitleDeleted val="1"/>
    <c:view3D>
      <c:rotX val="15"/>
      <c:hPercent val="51"/>
      <c:rotY val="20"/>
      <c:depthPercent val="100"/>
      <c:rAngAx val="1"/>
    </c:view3D>
    <c:floor>
      <c:thickness val="0"/>
      <c:spPr>
        <a:ln>
          <a:solidFill>
            <a:schemeClr val="tx1">
              <a:tint val="75000"/>
              <a:shade val="95000"/>
              <a:satMod val="105000"/>
            </a:schemeClr>
          </a:solidFill>
        </a:ln>
      </c:spPr>
    </c:floor>
    <c:sideWall>
      <c:thickness val="0"/>
      <c:spPr>
        <a:ln w="0">
          <a:solidFill>
            <a:schemeClr val="tx1">
              <a:tint val="75000"/>
              <a:shade val="95000"/>
              <a:satMod val="105000"/>
            </a:schemeClr>
          </a:solidFill>
        </a:ln>
      </c:spPr>
    </c:sideWall>
    <c:backWall>
      <c:thickness val="0"/>
      <c:spPr>
        <a:ln w="0">
          <a:solidFill>
            <a:schemeClr val="tx1">
              <a:tint val="75000"/>
              <a:shade val="95000"/>
              <a:satMod val="105000"/>
            </a:schemeClr>
          </a:solidFill>
        </a:ln>
      </c:spPr>
    </c:backWall>
    <c:plotArea>
      <c:layout>
        <c:manualLayout>
          <c:layoutTarget val="inner"/>
          <c:xMode val="edge"/>
          <c:yMode val="edge"/>
          <c:x val="0.12707220532408853"/>
          <c:y val="4.4512801405872243E-2"/>
          <c:w val="0.79528656159544131"/>
          <c:h val="0.76406853148682341"/>
        </c:manualLayout>
      </c:layout>
      <c:bar3DChart>
        <c:barDir val="col"/>
        <c:grouping val="clustered"/>
        <c:varyColors val="0"/>
        <c:ser>
          <c:idx val="0"/>
          <c:order val="0"/>
          <c:tx>
            <c:strRef>
              <c:f>Sheet1!$A$2</c:f>
              <c:strCache>
                <c:ptCount val="1"/>
              </c:strCache>
            </c:strRef>
          </c:tx>
          <c:invertIfNegative val="0"/>
          <c:dLbls>
            <c:dLbl>
              <c:idx val="0"/>
              <c:layout>
                <c:manualLayout>
                  <c:x val="1.1261262592663048E-2"/>
                  <c:y val="4.05122922907659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9D-4891-A826-74579CE61A84}"/>
                </c:ext>
              </c:extLst>
            </c:dLbl>
            <c:dLbl>
              <c:idx val="1"/>
              <c:layout>
                <c:manualLayout>
                  <c:x val="4.504504504504462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9D-4891-A826-74579CE61A84}"/>
                </c:ext>
              </c:extLst>
            </c:dLbl>
            <c:dLbl>
              <c:idx val="2"/>
              <c:layout>
                <c:manualLayout>
                  <c:x val="3.0030033580434245E-3"/>
                  <c:y val="8.10245845815319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9D-4891-A826-74579CE61A84}"/>
                </c:ext>
              </c:extLst>
            </c:dLbl>
            <c:dLbl>
              <c:idx val="3"/>
              <c:layout>
                <c:manualLayout>
                  <c:x val="8.2582592346195135E-3"/>
                  <c:y val="-1.21536876872298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9D-4891-A826-74579CE61A84}"/>
                </c:ext>
              </c:extLst>
            </c:dLbl>
            <c:dLbl>
              <c:idx val="4"/>
              <c:layout>
                <c:manualLayout>
                  <c:x val="5.255255876576089E-3"/>
                  <c:y val="1.11051530040821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9D-4891-A826-74579CE61A84}"/>
                </c:ext>
              </c:extLst>
            </c:dLbl>
            <c:dLbl>
              <c:idx val="5"/>
              <c:layout>
                <c:manualLayout>
                  <c:x val="9.0090100741303282E-3"/>
                  <c:y val="6.60095168797496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9D-4891-A826-74579CE61A84}"/>
                </c:ext>
              </c:extLst>
            </c:dLbl>
            <c:dLbl>
              <c:idx val="6"/>
              <c:layout>
                <c:manualLayout>
                  <c:x val="7.5075083951085886E-3"/>
                  <c:y val="7.05424276943306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9D-4891-A826-74579CE61A84}"/>
                </c:ext>
              </c:extLst>
            </c:dLbl>
            <c:dLbl>
              <c:idx val="7"/>
              <c:layout>
                <c:manualLayout>
                  <c:x val="9.0090100741304392E-3"/>
                  <c:y val="8.10245845815317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09-4F66-B147-EF5D989E0F0F}"/>
                </c:ext>
              </c:extLst>
            </c:dLbl>
            <c:dLbl>
              <c:idx val="8"/>
              <c:layout>
                <c:manualLayout>
                  <c:x val="4.5045050370652196E-3"/>
                  <c:y val="1.21536876872297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A7-430F-8279-4E53FF230016}"/>
                </c:ext>
              </c:extLst>
            </c:dLbl>
            <c:dLbl>
              <c:idx val="9"/>
              <c:layout>
                <c:manualLayout>
                  <c:x val="4.5045050370652196E-3"/>
                  <c:y val="-7.38447011048504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B7-46AF-8DD3-B91CFE69688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Sheet1!$C$1:$L$1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Sheet1!$C$2:$L$2</c:f>
              <c:numCache>
                <c:formatCode>General</c:formatCode>
                <c:ptCount val="10"/>
                <c:pt idx="0">
                  <c:v>53</c:v>
                </c:pt>
                <c:pt idx="1">
                  <c:v>55</c:v>
                </c:pt>
                <c:pt idx="2">
                  <c:v>47</c:v>
                </c:pt>
                <c:pt idx="3">
                  <c:v>66</c:v>
                </c:pt>
                <c:pt idx="4">
                  <c:v>72</c:v>
                </c:pt>
                <c:pt idx="5">
                  <c:v>76</c:v>
                </c:pt>
                <c:pt idx="6">
                  <c:v>45</c:v>
                </c:pt>
                <c:pt idx="7">
                  <c:v>55</c:v>
                </c:pt>
                <c:pt idx="8">
                  <c:v>55</c:v>
                </c:pt>
                <c:pt idx="9">
                  <c:v>73</c:v>
                </c:pt>
              </c:numCache>
            </c:numRef>
          </c:val>
          <c:extLst>
            <c:ext xmlns:c16="http://schemas.microsoft.com/office/drawing/2014/chart" uri="{C3380CC4-5D6E-409C-BE32-E72D297353CC}">
              <c16:uniqueId val="{00000007-899D-4891-A826-74579CE61A84}"/>
            </c:ext>
          </c:extLst>
        </c:ser>
        <c:dLbls>
          <c:showLegendKey val="0"/>
          <c:showVal val="1"/>
          <c:showCatName val="0"/>
          <c:showSerName val="0"/>
          <c:showPercent val="0"/>
          <c:showBubbleSize val="0"/>
        </c:dLbls>
        <c:gapWidth val="100"/>
        <c:gapDepth val="50"/>
        <c:shape val="box"/>
        <c:axId val="39203968"/>
        <c:axId val="39239680"/>
        <c:axId val="0"/>
      </c:bar3DChart>
      <c:catAx>
        <c:axId val="39203968"/>
        <c:scaling>
          <c:orientation val="minMax"/>
        </c:scaling>
        <c:delete val="0"/>
        <c:axPos val="b"/>
        <c:numFmt formatCode="General" sourceLinked="1"/>
        <c:majorTickMark val="out"/>
        <c:minorTickMark val="none"/>
        <c:tickLblPos val="low"/>
        <c:txPr>
          <a:bodyPr rot="2340000" vert="horz"/>
          <a:lstStyle/>
          <a:p>
            <a:pPr>
              <a:defRPr sz="1600" baseline="0"/>
            </a:pPr>
            <a:endParaRPr lang="en-US"/>
          </a:p>
        </c:txPr>
        <c:crossAx val="39239680"/>
        <c:crosses val="autoZero"/>
        <c:auto val="1"/>
        <c:lblAlgn val="ctr"/>
        <c:lblOffset val="100"/>
        <c:tickLblSkip val="1"/>
        <c:tickMarkSkip val="1"/>
        <c:noMultiLvlLbl val="0"/>
      </c:catAx>
      <c:valAx>
        <c:axId val="39239680"/>
        <c:scaling>
          <c:orientation val="minMax"/>
          <c:max val="100"/>
        </c:scaling>
        <c:delete val="0"/>
        <c:axPos val="l"/>
        <c:majorGridlines>
          <c:spPr>
            <a:ln w="12700">
              <a:solidFill>
                <a:schemeClr val="tx1">
                  <a:tint val="75000"/>
                  <a:shade val="95000"/>
                  <a:satMod val="105000"/>
                </a:schemeClr>
              </a:solidFill>
            </a:ln>
          </c:spPr>
        </c:majorGridlines>
        <c:numFmt formatCode="General" sourceLinked="1"/>
        <c:majorTickMark val="out"/>
        <c:minorTickMark val="none"/>
        <c:tickLblPos val="nextTo"/>
        <c:txPr>
          <a:bodyPr rot="0" vert="horz"/>
          <a:lstStyle/>
          <a:p>
            <a:pPr>
              <a:defRPr/>
            </a:pPr>
            <a:endParaRPr lang="en-US"/>
          </a:p>
        </c:txPr>
        <c:crossAx val="39203968"/>
        <c:crosses val="autoZero"/>
        <c:crossBetween val="between"/>
        <c:majorUnit val="20"/>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spPr>
        <a:blipFill>
          <a:blip xmlns:r="http://schemas.openxmlformats.org/officeDocument/2006/relationships" r:embed="rId3"/>
          <a:stretch>
            <a:fillRect/>
          </a:stretch>
        </a:blip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4826179815758324E-2"/>
          <c:y val="1.6452791374051215E-2"/>
          <c:w val="0.89883395090319596"/>
          <c:h val="0.91559516209122527"/>
        </c:manualLayout>
      </c:layout>
      <c:bar3DChart>
        <c:barDir val="col"/>
        <c:grouping val="standard"/>
        <c:varyColors val="0"/>
        <c:ser>
          <c:idx val="0"/>
          <c:order val="0"/>
          <c:tx>
            <c:strRef>
              <c:f>Sheet1!$B$1</c:f>
              <c:strCache>
                <c:ptCount val="1"/>
                <c:pt idx="0">
                  <c:v>Reports Taken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dLbl>
              <c:idx val="0"/>
              <c:layout>
                <c:manualLayout>
                  <c:x val="-3.2679738562091504E-3"/>
                  <c:y val="-3.67028445768603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5CB-40FF-8FB5-463D653F5524}"/>
                </c:ext>
              </c:extLst>
            </c:dLbl>
            <c:dLbl>
              <c:idx val="1"/>
              <c:layout>
                <c:manualLayout>
                  <c:x val="4.9019607843136959E-3"/>
                  <c:y val="-3.08641975308641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5CB-40FF-8FB5-463D653F55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numCache>
            </c:numRef>
          </c:cat>
          <c:val>
            <c:numRef>
              <c:f>Sheet1!$B$2:$B$12</c:f>
              <c:numCache>
                <c:formatCode>#,##0</c:formatCode>
                <c:ptCount val="11"/>
                <c:pt idx="0">
                  <c:v>7961</c:v>
                </c:pt>
                <c:pt idx="1">
                  <c:v>7393</c:v>
                </c:pt>
                <c:pt idx="2">
                  <c:v>7479</c:v>
                </c:pt>
                <c:pt idx="3">
                  <c:v>6548</c:v>
                </c:pt>
                <c:pt idx="4">
                  <c:v>5080</c:v>
                </c:pt>
                <c:pt idx="5">
                  <c:v>4051</c:v>
                </c:pt>
                <c:pt idx="6">
                  <c:v>3843</c:v>
                </c:pt>
                <c:pt idx="7">
                  <c:v>3489</c:v>
                </c:pt>
                <c:pt idx="8">
                  <c:v>6033</c:v>
                </c:pt>
                <c:pt idx="9">
                  <c:v>7205</c:v>
                </c:pt>
              </c:numCache>
            </c:numRef>
          </c:val>
          <c:extLst>
            <c:ext xmlns:c16="http://schemas.microsoft.com/office/drawing/2014/chart" uri="{C3380CC4-5D6E-409C-BE32-E72D297353CC}">
              <c16:uniqueId val="{00000000-B5CB-40FF-8FB5-463D653F5524}"/>
            </c:ext>
          </c:extLst>
        </c:ser>
        <c:ser>
          <c:idx val="1"/>
          <c:order val="1"/>
          <c:tx>
            <c:strRef>
              <c:f>Sheet1!$C$1</c:f>
              <c:strCache>
                <c:ptCount val="1"/>
                <c:pt idx="0">
                  <c:v>Total Calls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Sheet1!$A$2:$A$12</c:f>
              <c:numCache>
                <c:formatCode>General</c:formatCode>
                <c:ptCount val="11"/>
                <c:pt idx="0">
                  <c:v>2015</c:v>
                </c:pt>
                <c:pt idx="1">
                  <c:v>2016</c:v>
                </c:pt>
                <c:pt idx="2">
                  <c:v>2017</c:v>
                </c:pt>
                <c:pt idx="3">
                  <c:v>2018</c:v>
                </c:pt>
                <c:pt idx="4">
                  <c:v>2019</c:v>
                </c:pt>
                <c:pt idx="5">
                  <c:v>2020</c:v>
                </c:pt>
                <c:pt idx="6">
                  <c:v>2021</c:v>
                </c:pt>
                <c:pt idx="7">
                  <c:v>2022</c:v>
                </c:pt>
                <c:pt idx="8">
                  <c:v>2023</c:v>
                </c:pt>
                <c:pt idx="9">
                  <c:v>2024</c:v>
                </c:pt>
              </c:numCache>
            </c:numRef>
          </c:cat>
          <c:val>
            <c:numRef>
              <c:f>Sheet1!$C$2:$C$12</c:f>
              <c:numCache>
                <c:formatCode>#,##0</c:formatCode>
                <c:ptCount val="11"/>
                <c:pt idx="0">
                  <c:v>22597</c:v>
                </c:pt>
                <c:pt idx="1">
                  <c:v>22985</c:v>
                </c:pt>
                <c:pt idx="2">
                  <c:v>23431</c:v>
                </c:pt>
                <c:pt idx="3">
                  <c:v>23242</c:v>
                </c:pt>
                <c:pt idx="4">
                  <c:v>25133</c:v>
                </c:pt>
                <c:pt idx="5">
                  <c:v>20799</c:v>
                </c:pt>
                <c:pt idx="6">
                  <c:v>21598</c:v>
                </c:pt>
                <c:pt idx="7">
                  <c:v>20641</c:v>
                </c:pt>
                <c:pt idx="8">
                  <c:v>20880</c:v>
                </c:pt>
                <c:pt idx="9">
                  <c:v>19285</c:v>
                </c:pt>
              </c:numCache>
            </c:numRef>
          </c:val>
          <c:extLst>
            <c:ext xmlns:c16="http://schemas.microsoft.com/office/drawing/2014/chart" uri="{C3380CC4-5D6E-409C-BE32-E72D297353CC}">
              <c16:uniqueId val="{00000003-B5CB-40FF-8FB5-463D653F5524}"/>
            </c:ext>
          </c:extLst>
        </c:ser>
        <c:dLbls>
          <c:showLegendKey val="0"/>
          <c:showVal val="0"/>
          <c:showCatName val="0"/>
          <c:showSerName val="0"/>
          <c:showPercent val="0"/>
          <c:showBubbleSize val="0"/>
        </c:dLbls>
        <c:gapWidth val="150"/>
        <c:shape val="box"/>
        <c:axId val="723254104"/>
        <c:axId val="723252136"/>
        <c:axId val="624670888"/>
      </c:bar3DChart>
      <c:catAx>
        <c:axId val="72325410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252136"/>
        <c:crosses val="autoZero"/>
        <c:auto val="1"/>
        <c:lblAlgn val="ctr"/>
        <c:lblOffset val="100"/>
        <c:noMultiLvlLbl val="0"/>
      </c:catAx>
      <c:valAx>
        <c:axId val="723252136"/>
        <c:scaling>
          <c:orientation val="minMax"/>
          <c:max val="30000"/>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3254104"/>
        <c:crosses val="autoZero"/>
        <c:crossBetween val="between"/>
      </c:valAx>
      <c:serAx>
        <c:axId val="624670888"/>
        <c:scaling>
          <c:orientation val="minMax"/>
        </c:scaling>
        <c:delete val="1"/>
        <c:axPos val="b"/>
        <c:majorTickMark val="none"/>
        <c:minorTickMark val="none"/>
        <c:tickLblPos val="nextTo"/>
        <c:crossAx val="723252136"/>
        <c:crosses val="autoZero"/>
      </c:serAx>
      <c:spPr>
        <a:noFill/>
        <a:ln>
          <a:noFill/>
        </a:ln>
        <a:effectLst/>
      </c:spPr>
    </c:plotArea>
    <c:legend>
      <c:legendPos val="b"/>
      <c:layout>
        <c:manualLayout>
          <c:xMode val="edge"/>
          <c:yMode val="edge"/>
          <c:x val="0.35705522103854664"/>
          <c:y val="0.83904518691920282"/>
          <c:w val="0.28588942926251865"/>
          <c:h val="4.608994821593246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view3D>
    <c:floor>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floor>
    <c:sideWall>
      <c:thickness val="0"/>
      <c:spPr>
        <a:noFill/>
        <a:effectLst>
          <a:innerShdw blurRad="63500" dist="50800" dir="8100000">
            <a:prstClr val="black">
              <a:alpha val="50000"/>
            </a:prstClr>
          </a:innerShdw>
        </a:effectLst>
        <a:scene3d>
          <a:camera prst="orthographicFront"/>
          <a:lightRig rig="threePt" dir="t"/>
        </a:scene3d>
        <a:sp3d>
          <a:bevelT prst="angle"/>
        </a:sp3d>
      </c:spPr>
    </c:sideWall>
    <c:backWall>
      <c:thickness val="0"/>
      <c:spPr>
        <a:noFill/>
        <a:ln w="25400">
          <a:noFill/>
        </a:ln>
        <a:effectLst>
          <a:innerShdw blurRad="63500" dist="50800" dir="8100000">
            <a:prstClr val="black">
              <a:alpha val="50000"/>
            </a:prstClr>
          </a:innerShdw>
        </a:effectLst>
        <a:scene3d>
          <a:camera prst="orthographicFront"/>
          <a:lightRig rig="threePt" dir="t"/>
        </a:scene3d>
        <a:sp3d>
          <a:bevelT/>
        </a:sp3d>
      </c:spPr>
    </c:backWall>
    <c:plotArea>
      <c:layout>
        <c:manualLayout>
          <c:layoutTarget val="inner"/>
          <c:xMode val="edge"/>
          <c:yMode val="edge"/>
          <c:x val="9.6380240313997445E-2"/>
          <c:y val="4.6668901964177549E-2"/>
          <c:w val="0.85781514122661273"/>
          <c:h val="0.78389201349832538"/>
        </c:manualLayout>
      </c:layout>
      <c:bar3DChart>
        <c:barDir val="col"/>
        <c:grouping val="standard"/>
        <c:varyColors val="0"/>
        <c:ser>
          <c:idx val="0"/>
          <c:order val="0"/>
          <c:tx>
            <c:strRef>
              <c:f>Sheet1!$B$1</c:f>
              <c:strCache>
                <c:ptCount val="1"/>
                <c:pt idx="0">
                  <c:v>Dangerous Dog </c:v>
                </c:pt>
              </c:strCache>
            </c:strRef>
          </c:tx>
          <c:invertIfNegative val="0"/>
          <c:dLbls>
            <c:dLbl>
              <c:idx val="0"/>
              <c:layout>
                <c:manualLayout>
                  <c:x val="-1.6666666666666668E-3"/>
                  <c:y val="4.6703296703296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5C9-4483-BC2A-9ACCA75EB705}"/>
                </c:ext>
              </c:extLst>
            </c:dLbl>
            <c:dLbl>
              <c:idx val="1"/>
              <c:layout>
                <c:manualLayout>
                  <c:x val="6.6666666666666671E-3"/>
                  <c:y val="4.67032967032967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C9-4483-BC2A-9ACCA75EB705}"/>
                </c:ext>
              </c:extLst>
            </c:dLbl>
            <c:dLbl>
              <c:idx val="2"/>
              <c:layout>
                <c:manualLayout>
                  <c:x val="3.3333333333333335E-3"/>
                  <c:y val="3.2967032967032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5C9-4483-BC2A-9ACCA75EB705}"/>
                </c:ext>
              </c:extLst>
            </c:dLbl>
            <c:dLbl>
              <c:idx val="3"/>
              <c:layout>
                <c:manualLayout>
                  <c:x val="8.3333333333333332E-3"/>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5C9-4483-BC2A-9ACCA75EB705}"/>
                </c:ext>
              </c:extLst>
            </c:dLbl>
            <c:dLbl>
              <c:idx val="4"/>
              <c:layout>
                <c:manualLayout>
                  <c:x val="1.6666666666666668E-3"/>
                  <c:y val="3.5714285714285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5C9-4483-BC2A-9ACCA75EB705}"/>
                </c:ext>
              </c:extLst>
            </c:dLbl>
            <c:dLbl>
              <c:idx val="5"/>
              <c:layout>
                <c:manualLayout>
                  <c:x val="1.6666666666666668E-3"/>
                  <c:y val="3.84615384615384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5C9-4483-BC2A-9ACCA75EB705}"/>
                </c:ext>
              </c:extLst>
            </c:dLbl>
            <c:dLbl>
              <c:idx val="6"/>
              <c:layout>
                <c:manualLayout>
                  <c:x val="0"/>
                  <c:y val="3.021978021978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5C9-4483-BC2A-9ACCA75EB705}"/>
                </c:ext>
              </c:extLst>
            </c:dLbl>
            <c:dLbl>
              <c:idx val="7"/>
              <c:layout>
                <c:manualLayout>
                  <c:x val="1.3914373088685014E-3"/>
                  <c:y val="3.021978021978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2A-42C0-84D8-0F6217E5EE00}"/>
                </c:ext>
              </c:extLst>
            </c:dLbl>
            <c:dLbl>
              <c:idx val="8"/>
              <c:layout>
                <c:manualLayout>
                  <c:x val="4.5871559633026398E-3"/>
                  <c:y val="2.74725274725274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41-4629-B262-00E98C3E652F}"/>
                </c:ext>
              </c:extLst>
            </c:dLbl>
            <c:dLbl>
              <c:idx val="9"/>
              <c:layout>
                <c:manualLayout>
                  <c:x val="-1.5290519877675841E-3"/>
                  <c:y val="3.29670329670329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D65-4561-9722-E17309B7DF84}"/>
                </c:ext>
              </c:extLst>
            </c:dLbl>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26</c:v>
                </c:pt>
                <c:pt idx="1">
                  <c:v>29</c:v>
                </c:pt>
                <c:pt idx="2">
                  <c:v>15</c:v>
                </c:pt>
                <c:pt idx="3">
                  <c:v>17</c:v>
                </c:pt>
                <c:pt idx="4">
                  <c:v>23</c:v>
                </c:pt>
                <c:pt idx="5">
                  <c:v>29</c:v>
                </c:pt>
                <c:pt idx="6">
                  <c:v>21</c:v>
                </c:pt>
                <c:pt idx="7">
                  <c:v>22</c:v>
                </c:pt>
                <c:pt idx="8">
                  <c:v>21</c:v>
                </c:pt>
                <c:pt idx="9">
                  <c:v>12</c:v>
                </c:pt>
              </c:numCache>
            </c:numRef>
          </c:val>
          <c:extLst>
            <c:ext xmlns:c16="http://schemas.microsoft.com/office/drawing/2014/chart" uri="{C3380CC4-5D6E-409C-BE32-E72D297353CC}">
              <c16:uniqueId val="{00000007-05C9-4483-BC2A-9ACCA75EB705}"/>
            </c:ext>
          </c:extLst>
        </c:ser>
        <c:ser>
          <c:idx val="1"/>
          <c:order val="1"/>
          <c:tx>
            <c:strRef>
              <c:f>Sheet1!$C$1</c:f>
              <c:strCache>
                <c:ptCount val="1"/>
                <c:pt idx="0">
                  <c:v>Running at Large</c:v>
                </c:pt>
              </c:strCache>
            </c:strRef>
          </c:tx>
          <c:invertIfNegative val="0"/>
          <c:dLbls>
            <c:dLbl>
              <c:idx val="0"/>
              <c:layout>
                <c:manualLayout>
                  <c:x val="8.3333333333333332E-3"/>
                  <c:y val="7.1428571428571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5C9-4483-BC2A-9ACCA75EB705}"/>
                </c:ext>
              </c:extLst>
            </c:dLbl>
            <c:dLbl>
              <c:idx val="1"/>
              <c:layout>
                <c:manualLayout>
                  <c:x val="5.0000000000000114E-3"/>
                  <c:y val="5.76923076923077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5C9-4483-BC2A-9ACCA75EB705}"/>
                </c:ext>
              </c:extLst>
            </c:dLbl>
            <c:dLbl>
              <c:idx val="2"/>
              <c:layout>
                <c:manualLayout>
                  <c:x val="6.6666666666666714E-3"/>
                  <c:y val="6.8681318681318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5C9-4483-BC2A-9ACCA75EB705}"/>
                </c:ext>
              </c:extLst>
            </c:dLbl>
            <c:dLbl>
              <c:idx val="3"/>
              <c:layout>
                <c:manualLayout>
                  <c:x val="5.0000000000000834E-3"/>
                  <c:y val="7.1428571428571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5C9-4483-BC2A-9ACCA75EB705}"/>
                </c:ext>
              </c:extLst>
            </c:dLbl>
            <c:dLbl>
              <c:idx val="4"/>
              <c:layout>
                <c:manualLayout>
                  <c:x val="6.6666666666666714E-3"/>
                  <c:y val="6.5934065934065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5C9-4483-BC2A-9ACCA75EB705}"/>
                </c:ext>
              </c:extLst>
            </c:dLbl>
            <c:dLbl>
              <c:idx val="5"/>
              <c:layout>
                <c:manualLayout>
                  <c:x val="3.3333333333333335E-3"/>
                  <c:y val="6.3186813186813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5C9-4483-BC2A-9ACCA75EB705}"/>
                </c:ext>
              </c:extLst>
            </c:dLbl>
            <c:dLbl>
              <c:idx val="6"/>
              <c:layout>
                <c:manualLayout>
                  <c:x val="3.3333333333333335E-3"/>
                  <c:y val="6.86813186813185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5C9-4483-BC2A-9ACCA75EB705}"/>
                </c:ext>
              </c:extLst>
            </c:dLbl>
            <c:dLbl>
              <c:idx val="7"/>
              <c:layout>
                <c:manualLayout>
                  <c:x val="1.9418960244647198E-3"/>
                  <c:y val="6.5934065934065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2A-42C0-84D8-0F6217E5EE00}"/>
                </c:ext>
              </c:extLst>
            </c:dLbl>
            <c:dLbl>
              <c:idx val="8"/>
              <c:layout>
                <c:manualLayout>
                  <c:x val="3.0581039755352801E-3"/>
                  <c:y val="4.3956043956043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41-4629-B262-00E98C3E652F}"/>
                </c:ext>
              </c:extLst>
            </c:dLbl>
            <c:dLbl>
              <c:idx val="9"/>
              <c:layout>
                <c:manualLayout>
                  <c:x val="-1.5290519877675841E-3"/>
                  <c:y val="6.59340659340658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65-4561-9722-E17309B7DF84}"/>
                </c:ext>
              </c:extLst>
            </c:dLbl>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General</c:formatCode>
                <c:ptCount val="10"/>
                <c:pt idx="0">
                  <c:v>184</c:v>
                </c:pt>
                <c:pt idx="1">
                  <c:v>118</c:v>
                </c:pt>
                <c:pt idx="2">
                  <c:v>213</c:v>
                </c:pt>
                <c:pt idx="3">
                  <c:v>140</c:v>
                </c:pt>
                <c:pt idx="4">
                  <c:v>103</c:v>
                </c:pt>
                <c:pt idx="5">
                  <c:v>152</c:v>
                </c:pt>
                <c:pt idx="6">
                  <c:v>151</c:v>
                </c:pt>
                <c:pt idx="7">
                  <c:v>102</c:v>
                </c:pt>
                <c:pt idx="8">
                  <c:v>66</c:v>
                </c:pt>
                <c:pt idx="9">
                  <c:v>35</c:v>
                </c:pt>
              </c:numCache>
            </c:numRef>
          </c:val>
          <c:extLst>
            <c:ext xmlns:c16="http://schemas.microsoft.com/office/drawing/2014/chart" uri="{C3380CC4-5D6E-409C-BE32-E72D297353CC}">
              <c16:uniqueId val="{0000000F-05C9-4483-BC2A-9ACCA75EB705}"/>
            </c:ext>
          </c:extLst>
        </c:ser>
        <c:ser>
          <c:idx val="2"/>
          <c:order val="2"/>
          <c:tx>
            <c:strRef>
              <c:f>Sheet1!$D$1</c:f>
              <c:strCache>
                <c:ptCount val="1"/>
                <c:pt idx="0">
                  <c:v>Total Violations</c:v>
                </c:pt>
              </c:strCache>
            </c:strRef>
          </c:tx>
          <c:invertIfNegative val="0"/>
          <c:dLbls>
            <c:dLbl>
              <c:idx val="0"/>
              <c:layout>
                <c:manualLayout>
                  <c:x val="4.9999999999999723E-3"/>
                  <c:y val="6.8681318681318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5C9-4483-BC2A-9ACCA75EB705}"/>
                </c:ext>
              </c:extLst>
            </c:dLbl>
            <c:dLbl>
              <c:idx val="1"/>
              <c:layout>
                <c:manualLayout>
                  <c:x val="1.9418960244648319E-3"/>
                  <c:y val="6.3186813186813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05C9-4483-BC2A-9ACCA75EB705}"/>
                </c:ext>
              </c:extLst>
            </c:dLbl>
            <c:dLbl>
              <c:idx val="2"/>
              <c:layout>
                <c:manualLayout>
                  <c:x val="1.6666666666666973E-3"/>
                  <c:y val="6.04395604395604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05C9-4483-BC2A-9ACCA75EB705}"/>
                </c:ext>
              </c:extLst>
            </c:dLbl>
            <c:dLbl>
              <c:idx val="3"/>
              <c:layout>
                <c:manualLayout>
                  <c:x val="3.3333333333333951E-3"/>
                  <c:y val="7.69230769230769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05C9-4483-BC2A-9ACCA75EB705}"/>
                </c:ext>
              </c:extLst>
            </c:dLbl>
            <c:dLbl>
              <c:idx val="4"/>
              <c:layout>
                <c:manualLayout>
                  <c:x val="3.3333333333333392E-3"/>
                  <c:y val="7.4175824175824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05C9-4483-BC2A-9ACCA75EB705}"/>
                </c:ext>
              </c:extLst>
            </c:dLbl>
            <c:dLbl>
              <c:idx val="5"/>
              <c:layout>
                <c:manualLayout>
                  <c:x val="3.3333333333333335E-3"/>
                  <c:y val="7.1428571428571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05C9-4483-BC2A-9ACCA75EB705}"/>
                </c:ext>
              </c:extLst>
            </c:dLbl>
            <c:dLbl>
              <c:idx val="6"/>
              <c:layout>
                <c:manualLayout>
                  <c:x val="5.1376146788989704E-3"/>
                  <c:y val="6.86813186813186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5C9-4483-BC2A-9ACCA75EB705}"/>
                </c:ext>
              </c:extLst>
            </c:dLbl>
            <c:dLbl>
              <c:idx val="7"/>
              <c:layout>
                <c:manualLayout>
                  <c:x val="3.7461773700305811E-3"/>
                  <c:y val="5.49450549450549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2A-42C0-84D8-0F6217E5EE00}"/>
                </c:ext>
              </c:extLst>
            </c:dLbl>
            <c:dLbl>
              <c:idx val="8"/>
              <c:layout>
                <c:manualLayout>
                  <c:x val="4.5871559633026398E-3"/>
                  <c:y val="5.2197802197802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41-4629-B262-00E98C3E652F}"/>
                </c:ext>
              </c:extLst>
            </c:dLbl>
            <c:dLbl>
              <c:idx val="9"/>
              <c:layout>
                <c:manualLayout>
                  <c:x val="7.6452599388378084E-3"/>
                  <c:y val="6.31868131868131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65-4561-9722-E17309B7DF84}"/>
                </c:ext>
              </c:extLst>
            </c:dLbl>
            <c:spPr>
              <a:noFill/>
              <a:ln>
                <a:noFill/>
              </a:ln>
              <a:effectLst/>
            </c:spPr>
            <c:txPr>
              <a:bodyPr anchor="ctr" anchorCtr="0"/>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Sheet1!$D$2:$D$11</c:f>
              <c:numCache>
                <c:formatCode>General</c:formatCode>
                <c:ptCount val="10"/>
                <c:pt idx="0">
                  <c:v>464</c:v>
                </c:pt>
                <c:pt idx="1">
                  <c:v>326</c:v>
                </c:pt>
                <c:pt idx="2">
                  <c:v>602</c:v>
                </c:pt>
                <c:pt idx="3">
                  <c:v>537</c:v>
                </c:pt>
                <c:pt idx="4">
                  <c:v>491</c:v>
                </c:pt>
                <c:pt idx="5">
                  <c:v>532</c:v>
                </c:pt>
                <c:pt idx="6">
                  <c:v>424</c:v>
                </c:pt>
                <c:pt idx="7">
                  <c:v>388</c:v>
                </c:pt>
                <c:pt idx="8">
                  <c:v>164</c:v>
                </c:pt>
                <c:pt idx="9">
                  <c:v>174</c:v>
                </c:pt>
              </c:numCache>
            </c:numRef>
          </c:val>
          <c:extLst>
            <c:ext xmlns:c16="http://schemas.microsoft.com/office/drawing/2014/chart" uri="{C3380CC4-5D6E-409C-BE32-E72D297353CC}">
              <c16:uniqueId val="{00000017-05C9-4483-BC2A-9ACCA75EB705}"/>
            </c:ext>
          </c:extLst>
        </c:ser>
        <c:dLbls>
          <c:showLegendKey val="0"/>
          <c:showVal val="1"/>
          <c:showCatName val="0"/>
          <c:showSerName val="0"/>
          <c:showPercent val="0"/>
          <c:showBubbleSize val="0"/>
        </c:dLbls>
        <c:gapWidth val="150"/>
        <c:shape val="box"/>
        <c:axId val="38976128"/>
        <c:axId val="38986112"/>
        <c:axId val="39200960"/>
      </c:bar3DChart>
      <c:catAx>
        <c:axId val="38976128"/>
        <c:scaling>
          <c:orientation val="minMax"/>
        </c:scaling>
        <c:delete val="0"/>
        <c:axPos val="b"/>
        <c:numFmt formatCode="General" sourceLinked="1"/>
        <c:majorTickMark val="out"/>
        <c:minorTickMark val="none"/>
        <c:tickLblPos val="nextTo"/>
        <c:crossAx val="38986112"/>
        <c:crosses val="autoZero"/>
        <c:auto val="1"/>
        <c:lblAlgn val="ctr"/>
        <c:lblOffset val="100"/>
        <c:noMultiLvlLbl val="0"/>
      </c:catAx>
      <c:valAx>
        <c:axId val="38986112"/>
        <c:scaling>
          <c:orientation val="minMax"/>
        </c:scaling>
        <c:delete val="0"/>
        <c:axPos val="l"/>
        <c:majorGridlines/>
        <c:numFmt formatCode="General" sourceLinked="1"/>
        <c:majorTickMark val="out"/>
        <c:minorTickMark val="none"/>
        <c:tickLblPos val="nextTo"/>
        <c:crossAx val="38976128"/>
        <c:crosses val="autoZero"/>
        <c:crossBetween val="between"/>
      </c:valAx>
      <c:serAx>
        <c:axId val="39200960"/>
        <c:scaling>
          <c:orientation val="minMax"/>
        </c:scaling>
        <c:delete val="1"/>
        <c:axPos val="b"/>
        <c:majorTickMark val="out"/>
        <c:minorTickMark val="none"/>
        <c:tickLblPos val="none"/>
        <c:crossAx val="38986112"/>
        <c:crosses val="autoZero"/>
      </c:serAx>
      <c:spPr>
        <a:ln w="25400">
          <a:noFill/>
        </a:ln>
      </c:spPr>
    </c:plotArea>
    <c:legend>
      <c:legendPos val="b"/>
      <c:overlay val="1"/>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255583126551028E-2"/>
          <c:y val="7.10900473933649E-2"/>
          <c:w val="0.88833746898260646"/>
          <c:h val="0.6777251184834503"/>
        </c:manualLayout>
      </c:layout>
      <c:barChart>
        <c:barDir val="col"/>
        <c:grouping val="stacked"/>
        <c:varyColors val="0"/>
        <c:ser>
          <c:idx val="0"/>
          <c:order val="0"/>
          <c:tx>
            <c:strRef>
              <c:f>Sheet1!$A$2</c:f>
              <c:strCache>
                <c:ptCount val="1"/>
                <c:pt idx="0">
                  <c:v>Part 1 Crimes</c:v>
                </c:pt>
              </c:strCache>
            </c:strRef>
          </c:tx>
          <c:spPr>
            <a:solidFill>
              <a:schemeClr val="tx2">
                <a:lumMod val="75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Sheet1!$B$1:$L$1</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Sheet1!$B$2:$L$2</c:f>
              <c:numCache>
                <c:formatCode>General</c:formatCode>
                <c:ptCount val="11"/>
                <c:pt idx="0">
                  <c:v>2091</c:v>
                </c:pt>
                <c:pt idx="1">
                  <c:v>2143</c:v>
                </c:pt>
                <c:pt idx="2">
                  <c:v>2262</c:v>
                </c:pt>
                <c:pt idx="3">
                  <c:v>2348</c:v>
                </c:pt>
                <c:pt idx="4">
                  <c:v>2252</c:v>
                </c:pt>
                <c:pt idx="5">
                  <c:v>1933</c:v>
                </c:pt>
                <c:pt idx="6">
                  <c:v>1902</c:v>
                </c:pt>
                <c:pt idx="7">
                  <c:v>1581</c:v>
                </c:pt>
                <c:pt idx="8">
                  <c:v>1494</c:v>
                </c:pt>
                <c:pt idx="9">
                  <c:v>1323</c:v>
                </c:pt>
                <c:pt idx="10">
                  <c:v>1591</c:v>
                </c:pt>
              </c:numCache>
            </c:numRef>
          </c:val>
          <c:extLst>
            <c:ext xmlns:c16="http://schemas.microsoft.com/office/drawing/2014/chart" uri="{C3380CC4-5D6E-409C-BE32-E72D297353CC}">
              <c16:uniqueId val="{00000000-9F11-4DEF-AEB3-BB9C7CC3B7D8}"/>
            </c:ext>
          </c:extLst>
        </c:ser>
        <c:ser>
          <c:idx val="1"/>
          <c:order val="1"/>
          <c:tx>
            <c:strRef>
              <c:f>Sheet1!$A$3</c:f>
              <c:strCache>
                <c:ptCount val="1"/>
                <c:pt idx="0">
                  <c:v>Part 2 Crimes</c:v>
                </c:pt>
              </c:strCache>
            </c:strRef>
          </c:tx>
          <c:spPr>
            <a:solidFill>
              <a:schemeClr val="tx1">
                <a:lumMod val="50000"/>
                <a:lumOff val="50000"/>
              </a:schemeClr>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Sheet1!$B$1:$L$1</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Sheet1!$B$3:$L$3</c:f>
              <c:numCache>
                <c:formatCode>General</c:formatCode>
                <c:ptCount val="11"/>
                <c:pt idx="0">
                  <c:v>2105</c:v>
                </c:pt>
                <c:pt idx="1">
                  <c:v>1968</c:v>
                </c:pt>
                <c:pt idx="2">
                  <c:v>2035</c:v>
                </c:pt>
                <c:pt idx="3">
                  <c:v>2178</c:v>
                </c:pt>
                <c:pt idx="4">
                  <c:v>2233</c:v>
                </c:pt>
                <c:pt idx="5">
                  <c:v>2096</c:v>
                </c:pt>
                <c:pt idx="6">
                  <c:v>1656</c:v>
                </c:pt>
                <c:pt idx="7">
                  <c:v>1482</c:v>
                </c:pt>
                <c:pt idx="8">
                  <c:v>1008</c:v>
                </c:pt>
                <c:pt idx="9">
                  <c:v>1256</c:v>
                </c:pt>
                <c:pt idx="10">
                  <c:v>1778</c:v>
                </c:pt>
              </c:numCache>
            </c:numRef>
          </c:val>
          <c:extLst>
            <c:ext xmlns:c16="http://schemas.microsoft.com/office/drawing/2014/chart" uri="{C3380CC4-5D6E-409C-BE32-E72D297353CC}">
              <c16:uniqueId val="{00000008-9F11-4DEF-AEB3-BB9C7CC3B7D8}"/>
            </c:ext>
          </c:extLst>
        </c:ser>
        <c:dLbls>
          <c:dLblPos val="ctr"/>
          <c:showLegendKey val="0"/>
          <c:showVal val="1"/>
          <c:showCatName val="0"/>
          <c:showSerName val="0"/>
          <c:showPercent val="0"/>
          <c:showBubbleSize val="0"/>
        </c:dLbls>
        <c:gapWidth val="40"/>
        <c:overlap val="100"/>
        <c:axId val="32171136"/>
        <c:axId val="32172672"/>
      </c:barChart>
      <c:catAx>
        <c:axId val="32171136"/>
        <c:scaling>
          <c:orientation val="minMax"/>
        </c:scaling>
        <c:delete val="0"/>
        <c:axPos val="b"/>
        <c:numFmt formatCode="General" sourceLinked="1"/>
        <c:majorTickMark val="out"/>
        <c:minorTickMark val="none"/>
        <c:tickLblPos val="nextTo"/>
        <c:txPr>
          <a:bodyPr rot="0" vert="horz"/>
          <a:lstStyle/>
          <a:p>
            <a:pPr>
              <a:defRPr sz="1600" baseline="0"/>
            </a:pPr>
            <a:endParaRPr lang="en-US"/>
          </a:p>
        </c:txPr>
        <c:crossAx val="32172672"/>
        <c:crosses val="autoZero"/>
        <c:auto val="1"/>
        <c:lblAlgn val="ctr"/>
        <c:lblOffset val="100"/>
        <c:tickLblSkip val="1"/>
        <c:tickMarkSkip val="1"/>
        <c:noMultiLvlLbl val="0"/>
      </c:catAx>
      <c:valAx>
        <c:axId val="32172672"/>
        <c:scaling>
          <c:orientation val="minMax"/>
        </c:scaling>
        <c:delete val="0"/>
        <c:axPos val="l"/>
        <c:majorGridlines/>
        <c:numFmt formatCode="#,##0" sourceLinked="0"/>
        <c:majorTickMark val="out"/>
        <c:minorTickMark val="none"/>
        <c:tickLblPos val="nextTo"/>
        <c:txPr>
          <a:bodyPr rot="0" vert="horz"/>
          <a:lstStyle/>
          <a:p>
            <a:pPr>
              <a:defRPr sz="1400"/>
            </a:pPr>
            <a:endParaRPr lang="en-US"/>
          </a:p>
        </c:txPr>
        <c:crossAx val="32171136"/>
        <c:crosses val="autoZero"/>
        <c:crossBetween val="between"/>
      </c:valAx>
    </c:plotArea>
    <c:legend>
      <c:legendPos val="b"/>
      <c:layout>
        <c:manualLayout>
          <c:xMode val="edge"/>
          <c:yMode val="edge"/>
          <c:x val="0.32312956335005133"/>
          <c:y val="0.87054583454848977"/>
          <c:w val="0.44540942928039701"/>
          <c:h val="0.12851803246816751"/>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view3D>
      <c:rotX val="6"/>
      <c:hPercent val="64"/>
      <c:rotY val="4"/>
      <c:depthPercent val="100"/>
      <c:rAngAx val="1"/>
    </c:view3D>
    <c:floor>
      <c:thickness val="0"/>
    </c:floor>
    <c:sideWall>
      <c:thickness val="0"/>
    </c:sideWall>
    <c:backWall>
      <c:thickness val="0"/>
    </c:backWall>
    <c:plotArea>
      <c:layout>
        <c:manualLayout>
          <c:layoutTarget val="inner"/>
          <c:xMode val="edge"/>
          <c:yMode val="edge"/>
          <c:x val="8.7125841858232841E-2"/>
          <c:y val="2.1803776393622441E-2"/>
          <c:w val="0.88473111131079984"/>
          <c:h val="0.83791077480723131"/>
        </c:manualLayout>
      </c:layout>
      <c:bar3DChart>
        <c:barDir val="col"/>
        <c:grouping val="standard"/>
        <c:varyColors val="0"/>
        <c:ser>
          <c:idx val="0"/>
          <c:order val="0"/>
          <c:tx>
            <c:strRef>
              <c:f>Sheet1!$A$2</c:f>
              <c:strCache>
                <c:ptCount val="1"/>
                <c:pt idx="0">
                  <c:v>Domestic Disturbance</c:v>
                </c:pt>
              </c:strCache>
            </c:strRef>
          </c:tx>
          <c:spPr>
            <a:solidFill>
              <a:schemeClr val="accent1">
                <a:lumMod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Sheet1!$B$1:$K$1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Sheet1!$B$2:$K$2</c:f>
              <c:numCache>
                <c:formatCode>General</c:formatCode>
                <c:ptCount val="10"/>
                <c:pt idx="0">
                  <c:v>709</c:v>
                </c:pt>
                <c:pt idx="1">
                  <c:v>717</c:v>
                </c:pt>
                <c:pt idx="2">
                  <c:v>827</c:v>
                </c:pt>
                <c:pt idx="3">
                  <c:v>690</c:v>
                </c:pt>
                <c:pt idx="4">
                  <c:v>592</c:v>
                </c:pt>
                <c:pt idx="5">
                  <c:v>623</c:v>
                </c:pt>
                <c:pt idx="6">
                  <c:v>484</c:v>
                </c:pt>
                <c:pt idx="7">
                  <c:v>449</c:v>
                </c:pt>
                <c:pt idx="8">
                  <c:v>445</c:v>
                </c:pt>
                <c:pt idx="9">
                  <c:v>504</c:v>
                </c:pt>
              </c:numCache>
            </c:numRef>
          </c:val>
          <c:extLst>
            <c:ext xmlns:c16="http://schemas.microsoft.com/office/drawing/2014/chart" uri="{C3380CC4-5D6E-409C-BE32-E72D297353CC}">
              <c16:uniqueId val="{00000000-1832-48A8-B1DC-5B065CE2C82B}"/>
            </c:ext>
          </c:extLst>
        </c:ser>
        <c:dLbls>
          <c:showLegendKey val="0"/>
          <c:showVal val="1"/>
          <c:showCatName val="0"/>
          <c:showSerName val="0"/>
          <c:showPercent val="0"/>
          <c:showBubbleSize val="0"/>
        </c:dLbls>
        <c:gapWidth val="150"/>
        <c:gapDepth val="50"/>
        <c:shape val="box"/>
        <c:axId val="37223808"/>
        <c:axId val="37495936"/>
        <c:axId val="37200768"/>
      </c:bar3DChart>
      <c:catAx>
        <c:axId val="37223808"/>
        <c:scaling>
          <c:orientation val="minMax"/>
        </c:scaling>
        <c:delete val="0"/>
        <c:axPos val="b"/>
        <c:numFmt formatCode="General" sourceLinked="1"/>
        <c:majorTickMark val="out"/>
        <c:minorTickMark val="none"/>
        <c:tickLblPos val="low"/>
        <c:txPr>
          <a:bodyPr rot="0" vert="horz"/>
          <a:lstStyle/>
          <a:p>
            <a:pPr>
              <a:defRPr/>
            </a:pPr>
            <a:endParaRPr lang="en-US"/>
          </a:p>
        </c:txPr>
        <c:crossAx val="37495936"/>
        <c:crosses val="autoZero"/>
        <c:auto val="1"/>
        <c:lblAlgn val="ctr"/>
        <c:lblOffset val="100"/>
        <c:tickLblSkip val="1"/>
        <c:tickMarkSkip val="1"/>
        <c:noMultiLvlLbl val="0"/>
      </c:catAx>
      <c:valAx>
        <c:axId val="37495936"/>
        <c:scaling>
          <c:orientation val="minMax"/>
          <c:max val="800"/>
        </c:scaling>
        <c:delete val="0"/>
        <c:axPos val="l"/>
        <c:majorGridlines/>
        <c:numFmt formatCode="General" sourceLinked="1"/>
        <c:majorTickMark val="out"/>
        <c:minorTickMark val="none"/>
        <c:tickLblPos val="nextTo"/>
        <c:txPr>
          <a:bodyPr rot="0" vert="horz"/>
          <a:lstStyle/>
          <a:p>
            <a:pPr>
              <a:defRPr/>
            </a:pPr>
            <a:endParaRPr lang="en-US"/>
          </a:p>
        </c:txPr>
        <c:crossAx val="37223808"/>
        <c:crosses val="autoZero"/>
        <c:crossBetween val="between"/>
      </c:valAx>
      <c:serAx>
        <c:axId val="37200768"/>
        <c:scaling>
          <c:orientation val="minMax"/>
        </c:scaling>
        <c:delete val="0"/>
        <c:axPos val="b"/>
        <c:majorTickMark val="out"/>
        <c:minorTickMark val="none"/>
        <c:tickLblPos val="none"/>
        <c:crossAx val="37495936"/>
        <c:crosses val="autoZero"/>
        <c:tickMarkSkip val="1"/>
      </c:serAx>
    </c:plotArea>
    <c:legend>
      <c:legendPos val="r"/>
      <c:layout>
        <c:manualLayout>
          <c:xMode val="edge"/>
          <c:yMode val="edge"/>
          <c:x val="0.3114883829550244"/>
          <c:y val="0.79331531319779058"/>
          <c:w val="0.38294047688628124"/>
          <c:h val="0.11402475809926746"/>
        </c:manualLayout>
      </c:layout>
      <c:overlay val="0"/>
    </c:legend>
    <c:plotVisOnly val="1"/>
    <c:dispBlanksAs val="gap"/>
    <c:showDLblsOverMax val="0"/>
  </c:chart>
  <c:spPr>
    <a:ln>
      <a:noFill/>
    </a:ln>
  </c:spPr>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Suicide</a:t>
            </a:r>
            <a:r>
              <a:rPr lang="en-US" baseline="0" dirty="0" smtClean="0"/>
              <a:t> Calls</a:t>
            </a:r>
            <a:endParaRPr lang="en-US" dirty="0"/>
          </a:p>
        </c:rich>
      </c:tx>
      <c:layout>
        <c:manualLayout>
          <c:xMode val="edge"/>
          <c:yMode val="edge"/>
          <c:x val="0.3568920109301405"/>
          <c:y val="1.8518417956376144E-2"/>
        </c:manualLayout>
      </c:layout>
      <c:overlay val="0"/>
    </c:title>
    <c:autoTitleDeleted val="0"/>
    <c:plotArea>
      <c:layout>
        <c:manualLayout>
          <c:layoutTarget val="inner"/>
          <c:xMode val="edge"/>
          <c:yMode val="edge"/>
          <c:x val="0.15191968503937009"/>
          <c:y val="0.16466827063283757"/>
          <c:w val="0.79474698162729662"/>
          <c:h val="0.7183513171964615"/>
        </c:manualLayout>
      </c:layout>
      <c:barChart>
        <c:barDir val="col"/>
        <c:grouping val="clustered"/>
        <c:varyColors val="0"/>
        <c:ser>
          <c:idx val="0"/>
          <c:order val="0"/>
          <c:tx>
            <c:strRef>
              <c:f>Sheet1!$B$1</c:f>
              <c:strCache>
                <c:ptCount val="1"/>
                <c:pt idx="0">
                  <c:v>Series 1</c:v>
                </c:pt>
              </c:strCache>
            </c:strRef>
          </c:tx>
          <c:invertIfNegative val="0"/>
          <c:dLbls>
            <c:dLbl>
              <c:idx val="0"/>
              <c:layout>
                <c:manualLayout>
                  <c:x val="2.8538812785388126E-3"/>
                  <c:y val="2.58620689655172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42-4C1B-B79B-0F014F93CE87}"/>
                </c:ext>
              </c:extLst>
            </c:dLbl>
            <c:dLbl>
              <c:idx val="1"/>
              <c:layout>
                <c:manualLayout>
                  <c:x val="0"/>
                  <c:y val="2.58620689655172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42-4C1B-B79B-0F014F93CE87}"/>
                </c:ext>
              </c:extLst>
            </c:dLbl>
            <c:dLbl>
              <c:idx val="2"/>
              <c:layout>
                <c:manualLayout>
                  <c:x val="2.8538812785388126E-3"/>
                  <c:y val="1.72413793103448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42-4C1B-B79B-0F014F93CE87}"/>
                </c:ext>
              </c:extLst>
            </c:dLbl>
            <c:dLbl>
              <c:idx val="3"/>
              <c:layout>
                <c:manualLayout>
                  <c:x val="-2.8538812785388126E-3"/>
                  <c:y val="8.620689655172413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42-4C1B-B79B-0F014F93CE87}"/>
                </c:ext>
              </c:extLst>
            </c:dLbl>
            <c:dLbl>
              <c:idx val="4"/>
              <c:layout>
                <c:manualLayout>
                  <c:x val="0"/>
                  <c:y val="2.298850574712643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42-4C1B-B79B-0F014F93CE87}"/>
                </c:ext>
              </c:extLst>
            </c:dLbl>
            <c:dLbl>
              <c:idx val="5"/>
              <c:layout>
                <c:manualLayout>
                  <c:x val="-8.561643835616437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42-4C1B-B79B-0F014F93CE87}"/>
                </c:ext>
              </c:extLst>
            </c:dLbl>
            <c:dLbl>
              <c:idx val="6"/>
              <c:layout>
                <c:manualLayout>
                  <c:x val="5.7077625570776253E-3"/>
                  <c:y val="1.149425287356319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884-4109-89C5-B7542F81F602}"/>
                </c:ext>
              </c:extLst>
            </c:dLbl>
            <c:dLbl>
              <c:idx val="7"/>
              <c:layout>
                <c:manualLayout>
                  <c:x val="-1.04641104723452E-16"/>
                  <c:y val="1.724137931034482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CF-4ACF-A033-4F36A1A29809}"/>
                </c:ext>
              </c:extLst>
            </c:dLbl>
            <c:dLbl>
              <c:idx val="8"/>
              <c:layout>
                <c:manualLayout>
                  <c:x val="0"/>
                  <c:y val="1.14942528735632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884-4109-89C5-B7542F81F602}"/>
                </c:ext>
              </c:extLst>
            </c:dLbl>
            <c:dLbl>
              <c:idx val="9"/>
              <c:layout>
                <c:manualLayout>
                  <c:x val="-2.8538812785389176E-3"/>
                  <c:y val="2.01149425287356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67-4786-8011-B3D1C9767E4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217</c:v>
                </c:pt>
                <c:pt idx="1">
                  <c:v>180</c:v>
                </c:pt>
                <c:pt idx="2">
                  <c:v>195</c:v>
                </c:pt>
                <c:pt idx="3">
                  <c:v>218</c:v>
                </c:pt>
                <c:pt idx="4">
                  <c:v>166</c:v>
                </c:pt>
                <c:pt idx="5">
                  <c:v>127</c:v>
                </c:pt>
                <c:pt idx="6">
                  <c:v>123</c:v>
                </c:pt>
                <c:pt idx="7">
                  <c:v>96</c:v>
                </c:pt>
                <c:pt idx="8">
                  <c:v>82</c:v>
                </c:pt>
                <c:pt idx="9">
                  <c:v>80</c:v>
                </c:pt>
              </c:numCache>
            </c:numRef>
          </c:val>
          <c:extLst>
            <c:ext xmlns:c16="http://schemas.microsoft.com/office/drawing/2014/chart" uri="{C3380CC4-5D6E-409C-BE32-E72D297353CC}">
              <c16:uniqueId val="{00000000-8E7F-494B-AEA4-497161FFF45B}"/>
            </c:ext>
          </c:extLst>
        </c:ser>
        <c:dLbls>
          <c:dLblPos val="outEnd"/>
          <c:showLegendKey val="0"/>
          <c:showVal val="1"/>
          <c:showCatName val="0"/>
          <c:showSerName val="0"/>
          <c:showPercent val="0"/>
          <c:showBubbleSize val="0"/>
        </c:dLbls>
        <c:gapWidth val="150"/>
        <c:axId val="36404608"/>
        <c:axId val="36406400"/>
      </c:barChart>
      <c:catAx>
        <c:axId val="36404608"/>
        <c:scaling>
          <c:orientation val="minMax"/>
        </c:scaling>
        <c:delete val="0"/>
        <c:axPos val="b"/>
        <c:numFmt formatCode="General" sourceLinked="1"/>
        <c:majorTickMark val="out"/>
        <c:minorTickMark val="none"/>
        <c:tickLblPos val="nextTo"/>
        <c:txPr>
          <a:bodyPr rot="840000" anchor="t" anchorCtr="1"/>
          <a:lstStyle/>
          <a:p>
            <a:pPr>
              <a:defRPr sz="1200" baseline="0"/>
            </a:pPr>
            <a:endParaRPr lang="en-US"/>
          </a:p>
        </c:txPr>
        <c:crossAx val="36406400"/>
        <c:crosses val="autoZero"/>
        <c:auto val="1"/>
        <c:lblAlgn val="ctr"/>
        <c:lblOffset val="100"/>
        <c:noMultiLvlLbl val="0"/>
      </c:catAx>
      <c:valAx>
        <c:axId val="36406400"/>
        <c:scaling>
          <c:orientation val="minMax"/>
        </c:scaling>
        <c:delete val="0"/>
        <c:axPos val="l"/>
        <c:majorGridlines/>
        <c:numFmt formatCode="General" sourceLinked="1"/>
        <c:majorTickMark val="out"/>
        <c:minorTickMark val="none"/>
        <c:tickLblPos val="nextTo"/>
        <c:crossAx val="364046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Homicides</c:v>
                </c:pt>
              </c:strCache>
            </c:strRef>
          </c:tx>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Sheet1!$B$2:$B$11</c:f>
              <c:numCache>
                <c:formatCode>General</c:formatCode>
                <c:ptCount val="10"/>
                <c:pt idx="0">
                  <c:v>0</c:v>
                </c:pt>
                <c:pt idx="1">
                  <c:v>2</c:v>
                </c:pt>
                <c:pt idx="2">
                  <c:v>2</c:v>
                </c:pt>
                <c:pt idx="3">
                  <c:v>2</c:v>
                </c:pt>
                <c:pt idx="4">
                  <c:v>1</c:v>
                </c:pt>
                <c:pt idx="5">
                  <c:v>3</c:v>
                </c:pt>
                <c:pt idx="6">
                  <c:v>4</c:v>
                </c:pt>
                <c:pt idx="7">
                  <c:v>4</c:v>
                </c:pt>
                <c:pt idx="8">
                  <c:v>3</c:v>
                </c:pt>
                <c:pt idx="9">
                  <c:v>0</c:v>
                </c:pt>
              </c:numCache>
            </c:numRef>
          </c:val>
          <c:extLst>
            <c:ext xmlns:c16="http://schemas.microsoft.com/office/drawing/2014/chart" uri="{C3380CC4-5D6E-409C-BE32-E72D297353CC}">
              <c16:uniqueId val="{00000000-584A-4D6A-A0D8-1CDCC6EC5E9A}"/>
            </c:ext>
          </c:extLst>
        </c:ser>
        <c:ser>
          <c:idx val="1"/>
          <c:order val="1"/>
          <c:tx>
            <c:strRef>
              <c:f>Sheet1!$C$1</c:f>
              <c:strCache>
                <c:ptCount val="1"/>
                <c:pt idx="0">
                  <c:v>Rape </c:v>
                </c:pt>
              </c:strCache>
            </c:strRef>
          </c:tx>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Sheet1!$C$2:$C$11</c:f>
              <c:numCache>
                <c:formatCode>General</c:formatCode>
                <c:ptCount val="10"/>
                <c:pt idx="0">
                  <c:v>33</c:v>
                </c:pt>
                <c:pt idx="1">
                  <c:v>29</c:v>
                </c:pt>
                <c:pt idx="2">
                  <c:v>37</c:v>
                </c:pt>
                <c:pt idx="3">
                  <c:v>57</c:v>
                </c:pt>
                <c:pt idx="4">
                  <c:v>53</c:v>
                </c:pt>
                <c:pt idx="5">
                  <c:v>53</c:v>
                </c:pt>
                <c:pt idx="6">
                  <c:v>54</c:v>
                </c:pt>
                <c:pt idx="7">
                  <c:v>40</c:v>
                </c:pt>
                <c:pt idx="8">
                  <c:v>20</c:v>
                </c:pt>
                <c:pt idx="9">
                  <c:v>50</c:v>
                </c:pt>
              </c:numCache>
            </c:numRef>
          </c:val>
          <c:extLst>
            <c:ext xmlns:c16="http://schemas.microsoft.com/office/drawing/2014/chart" uri="{C3380CC4-5D6E-409C-BE32-E72D297353CC}">
              <c16:uniqueId val="{00000001-584A-4D6A-A0D8-1CDCC6EC5E9A}"/>
            </c:ext>
          </c:extLst>
        </c:ser>
        <c:ser>
          <c:idx val="2"/>
          <c:order val="2"/>
          <c:tx>
            <c:strRef>
              <c:f>Sheet1!$D$1</c:f>
              <c:strCache>
                <c:ptCount val="1"/>
                <c:pt idx="0">
                  <c:v>Robberies</c:v>
                </c:pt>
              </c:strCache>
            </c:strRef>
          </c:tx>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Sheet1!$D$2:$D$11</c:f>
              <c:numCache>
                <c:formatCode>General</c:formatCode>
                <c:ptCount val="10"/>
                <c:pt idx="0">
                  <c:v>49</c:v>
                </c:pt>
                <c:pt idx="1">
                  <c:v>46</c:v>
                </c:pt>
                <c:pt idx="2">
                  <c:v>47</c:v>
                </c:pt>
                <c:pt idx="3">
                  <c:v>42</c:v>
                </c:pt>
                <c:pt idx="4">
                  <c:v>35</c:v>
                </c:pt>
                <c:pt idx="5">
                  <c:v>34</c:v>
                </c:pt>
                <c:pt idx="6">
                  <c:v>24</c:v>
                </c:pt>
                <c:pt idx="7">
                  <c:v>16</c:v>
                </c:pt>
                <c:pt idx="8">
                  <c:v>27</c:v>
                </c:pt>
                <c:pt idx="9">
                  <c:v>19</c:v>
                </c:pt>
              </c:numCache>
            </c:numRef>
          </c:val>
          <c:extLst>
            <c:ext xmlns:c16="http://schemas.microsoft.com/office/drawing/2014/chart" uri="{C3380CC4-5D6E-409C-BE32-E72D297353CC}">
              <c16:uniqueId val="{00000002-584A-4D6A-A0D8-1CDCC6EC5E9A}"/>
            </c:ext>
          </c:extLst>
        </c:ser>
        <c:ser>
          <c:idx val="3"/>
          <c:order val="3"/>
          <c:tx>
            <c:strRef>
              <c:f>Sheet1!$E$1</c:f>
              <c:strCache>
                <c:ptCount val="1"/>
                <c:pt idx="0">
                  <c:v>Assaults</c:v>
                </c:pt>
              </c:strCache>
            </c:strRef>
          </c:tx>
          <c:spPr>
            <a:effectLst>
              <a:outerShdw blurRad="50800" dist="38100" dir="2700000" algn="tl" rotWithShape="0">
                <a:prstClr val="black">
                  <a:alpha val="40000"/>
                </a:prstClr>
              </a:outerShdw>
            </a:effectLst>
          </c:spPr>
          <c:invertIfNegative val="0"/>
          <c:cat>
            <c:numRef>
              <c:f>Sheet1!$A$2:$A$11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Sheet1!$E$2:$E$11</c:f>
              <c:numCache>
                <c:formatCode>General</c:formatCode>
                <c:ptCount val="10"/>
                <c:pt idx="0">
                  <c:v>653</c:v>
                </c:pt>
                <c:pt idx="1">
                  <c:v>652</c:v>
                </c:pt>
                <c:pt idx="2">
                  <c:v>728</c:v>
                </c:pt>
                <c:pt idx="3">
                  <c:v>790</c:v>
                </c:pt>
                <c:pt idx="4">
                  <c:v>694</c:v>
                </c:pt>
                <c:pt idx="5">
                  <c:v>700</c:v>
                </c:pt>
                <c:pt idx="6">
                  <c:v>579</c:v>
                </c:pt>
                <c:pt idx="7">
                  <c:v>518</c:v>
                </c:pt>
                <c:pt idx="8">
                  <c:v>260</c:v>
                </c:pt>
                <c:pt idx="9">
                  <c:v>495</c:v>
                </c:pt>
              </c:numCache>
            </c:numRef>
          </c:val>
          <c:extLst>
            <c:ext xmlns:c16="http://schemas.microsoft.com/office/drawing/2014/chart" uri="{C3380CC4-5D6E-409C-BE32-E72D297353CC}">
              <c16:uniqueId val="{00000003-584A-4D6A-A0D8-1CDCC6EC5E9A}"/>
            </c:ext>
          </c:extLst>
        </c:ser>
        <c:dLbls>
          <c:showLegendKey val="0"/>
          <c:showVal val="0"/>
          <c:showCatName val="0"/>
          <c:showSerName val="0"/>
          <c:showPercent val="0"/>
          <c:showBubbleSize val="0"/>
        </c:dLbls>
        <c:gapWidth val="150"/>
        <c:axId val="34002816"/>
        <c:axId val="34079488"/>
      </c:barChart>
      <c:catAx>
        <c:axId val="34002816"/>
        <c:scaling>
          <c:orientation val="minMax"/>
        </c:scaling>
        <c:delete val="0"/>
        <c:axPos val="b"/>
        <c:numFmt formatCode="General" sourceLinked="1"/>
        <c:majorTickMark val="none"/>
        <c:minorTickMark val="none"/>
        <c:tickLblPos val="nextTo"/>
        <c:crossAx val="34079488"/>
        <c:crossesAt val="0"/>
        <c:auto val="1"/>
        <c:lblAlgn val="ctr"/>
        <c:lblOffset val="100"/>
        <c:noMultiLvlLbl val="0"/>
      </c:catAx>
      <c:valAx>
        <c:axId val="34079488"/>
        <c:scaling>
          <c:orientation val="minMax"/>
          <c:max val="800"/>
          <c:min val="0"/>
        </c:scaling>
        <c:delete val="0"/>
        <c:axPos val="l"/>
        <c:majorGridlines/>
        <c:numFmt formatCode="General" sourceLinked="1"/>
        <c:majorTickMark val="none"/>
        <c:minorTickMark val="none"/>
        <c:tickLblPos val="nextTo"/>
        <c:crossAx val="34002816"/>
        <c:crosses val="autoZero"/>
        <c:crossBetween val="between"/>
        <c:majorUnit val="200"/>
      </c:valAx>
      <c:dTable>
        <c:showHorzBorder val="1"/>
        <c:showVertBorder val="1"/>
        <c:showOutline val="1"/>
        <c:showKeys val="1"/>
      </c:dTable>
    </c:plotArea>
    <c:plotVisOnly val="1"/>
    <c:dispBlanksAs val="gap"/>
    <c:showDLblsOverMax val="0"/>
  </c:chart>
  <c:spPr>
    <a:ln>
      <a:noFill/>
    </a:ln>
    <a:effectLst>
      <a:outerShdw blurRad="50800" dist="38100" dir="2700000" algn="tl" rotWithShape="0">
        <a:prstClr val="black">
          <a:alpha val="40000"/>
        </a:prstClr>
      </a:outerShdw>
    </a:effectLst>
    <a:scene3d>
      <a:camera prst="orthographicFront"/>
      <a:lightRig rig="threePt" dir="t"/>
    </a:scene3d>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Theft</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General</c:formatCode>
                <c:ptCount val="11"/>
                <c:pt idx="0">
                  <c:v>856</c:v>
                </c:pt>
                <c:pt idx="1">
                  <c:v>897</c:v>
                </c:pt>
                <c:pt idx="2">
                  <c:v>922</c:v>
                </c:pt>
                <c:pt idx="3">
                  <c:v>946</c:v>
                </c:pt>
                <c:pt idx="4">
                  <c:v>881</c:v>
                </c:pt>
                <c:pt idx="5">
                  <c:v>641</c:v>
                </c:pt>
                <c:pt idx="6">
                  <c:v>521</c:v>
                </c:pt>
                <c:pt idx="7">
                  <c:v>421</c:v>
                </c:pt>
                <c:pt idx="8">
                  <c:v>435</c:v>
                </c:pt>
                <c:pt idx="9">
                  <c:v>530</c:v>
                </c:pt>
                <c:pt idx="10">
                  <c:v>592</c:v>
                </c:pt>
              </c:numCache>
            </c:numRef>
          </c:val>
          <c:extLst>
            <c:ext xmlns:c16="http://schemas.microsoft.com/office/drawing/2014/chart" uri="{C3380CC4-5D6E-409C-BE32-E72D297353CC}">
              <c16:uniqueId val="{00000000-1CF3-4F57-8E94-4B68402B6D4A}"/>
            </c:ext>
          </c:extLst>
        </c:ser>
        <c:ser>
          <c:idx val="1"/>
          <c:order val="1"/>
          <c:tx>
            <c:strRef>
              <c:f>Sheet1!$C$1</c:f>
              <c:strCache>
                <c:ptCount val="1"/>
                <c:pt idx="0">
                  <c:v>Auto Theft</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General</c:formatCode>
                <c:ptCount val="11"/>
                <c:pt idx="0">
                  <c:v>68</c:v>
                </c:pt>
                <c:pt idx="1">
                  <c:v>89</c:v>
                </c:pt>
                <c:pt idx="2">
                  <c:v>102</c:v>
                </c:pt>
                <c:pt idx="3">
                  <c:v>122</c:v>
                </c:pt>
                <c:pt idx="4">
                  <c:v>74</c:v>
                </c:pt>
                <c:pt idx="5">
                  <c:v>125</c:v>
                </c:pt>
                <c:pt idx="6">
                  <c:v>153</c:v>
                </c:pt>
                <c:pt idx="7">
                  <c:v>153</c:v>
                </c:pt>
                <c:pt idx="8">
                  <c:v>105</c:v>
                </c:pt>
                <c:pt idx="9">
                  <c:v>206</c:v>
                </c:pt>
                <c:pt idx="10">
                  <c:v>141</c:v>
                </c:pt>
              </c:numCache>
            </c:numRef>
          </c:val>
          <c:extLst>
            <c:ext xmlns:c16="http://schemas.microsoft.com/office/drawing/2014/chart" uri="{C3380CC4-5D6E-409C-BE32-E72D297353CC}">
              <c16:uniqueId val="{00000001-1CF3-4F57-8E94-4B68402B6D4A}"/>
            </c:ext>
          </c:extLst>
        </c:ser>
        <c:ser>
          <c:idx val="2"/>
          <c:order val="2"/>
          <c:tx>
            <c:strRef>
              <c:f>Sheet1!$D$1</c:f>
              <c:strCache>
                <c:ptCount val="1"/>
                <c:pt idx="0">
                  <c:v>Burglaries</c:v>
                </c:pt>
              </c:strCache>
            </c:strRef>
          </c:tx>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Sheet1!$D$2:$D$12</c:f>
              <c:numCache>
                <c:formatCode>General</c:formatCode>
                <c:ptCount val="11"/>
                <c:pt idx="0">
                  <c:v>453</c:v>
                </c:pt>
                <c:pt idx="1">
                  <c:v>416</c:v>
                </c:pt>
                <c:pt idx="2">
                  <c:v>497</c:v>
                </c:pt>
                <c:pt idx="3">
                  <c:v>459</c:v>
                </c:pt>
                <c:pt idx="4">
                  <c:v>399</c:v>
                </c:pt>
                <c:pt idx="5">
                  <c:v>349</c:v>
                </c:pt>
                <c:pt idx="6">
                  <c:v>403</c:v>
                </c:pt>
                <c:pt idx="7">
                  <c:v>332</c:v>
                </c:pt>
                <c:pt idx="8">
                  <c:v>304</c:v>
                </c:pt>
                <c:pt idx="9">
                  <c:v>391</c:v>
                </c:pt>
                <c:pt idx="10">
                  <c:v>275</c:v>
                </c:pt>
              </c:numCache>
            </c:numRef>
          </c:val>
          <c:extLst>
            <c:ext xmlns:c16="http://schemas.microsoft.com/office/drawing/2014/chart" uri="{C3380CC4-5D6E-409C-BE32-E72D297353CC}">
              <c16:uniqueId val="{00000002-1CF3-4F57-8E94-4B68402B6D4A}"/>
            </c:ext>
          </c:extLst>
        </c:ser>
        <c:ser>
          <c:idx val="3"/>
          <c:order val="3"/>
          <c:tx>
            <c:strRef>
              <c:f>Sheet1!$E$1</c:f>
              <c:strCache>
                <c:ptCount val="1"/>
                <c:pt idx="0">
                  <c:v>Arson</c:v>
                </c:pt>
              </c:strCache>
            </c:strRef>
          </c:tx>
          <c:spPr>
            <a:effectLst>
              <a:outerShdw blurRad="50800" dist="38100" dir="2700000" algn="tl" rotWithShape="0">
                <a:prstClr val="black">
                  <a:alpha val="40000"/>
                </a:prstClr>
              </a:outerShdw>
            </a:effectLst>
          </c:spPr>
          <c:invertIfNegative val="0"/>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Sheet1!$E$2:$E$12</c:f>
              <c:numCache>
                <c:formatCode>General</c:formatCode>
                <c:ptCount val="11"/>
                <c:pt idx="0">
                  <c:v>8</c:v>
                </c:pt>
                <c:pt idx="1">
                  <c:v>6</c:v>
                </c:pt>
                <c:pt idx="2">
                  <c:v>12</c:v>
                </c:pt>
                <c:pt idx="3">
                  <c:v>7</c:v>
                </c:pt>
                <c:pt idx="4">
                  <c:v>8</c:v>
                </c:pt>
                <c:pt idx="5">
                  <c:v>6</c:v>
                </c:pt>
                <c:pt idx="6">
                  <c:v>11</c:v>
                </c:pt>
                <c:pt idx="7">
                  <c:v>14</c:v>
                </c:pt>
                <c:pt idx="8">
                  <c:v>0</c:v>
                </c:pt>
                <c:pt idx="9">
                  <c:v>3</c:v>
                </c:pt>
                <c:pt idx="10">
                  <c:v>0</c:v>
                </c:pt>
              </c:numCache>
            </c:numRef>
          </c:val>
          <c:extLst>
            <c:ext xmlns:c16="http://schemas.microsoft.com/office/drawing/2014/chart" uri="{C3380CC4-5D6E-409C-BE32-E72D297353CC}">
              <c16:uniqueId val="{00000003-1CF3-4F57-8E94-4B68402B6D4A}"/>
            </c:ext>
          </c:extLst>
        </c:ser>
        <c:dLbls>
          <c:showLegendKey val="0"/>
          <c:showVal val="0"/>
          <c:showCatName val="0"/>
          <c:showSerName val="0"/>
          <c:showPercent val="0"/>
          <c:showBubbleSize val="0"/>
        </c:dLbls>
        <c:gapWidth val="150"/>
        <c:axId val="34141696"/>
        <c:axId val="34143232"/>
      </c:barChart>
      <c:catAx>
        <c:axId val="34141696"/>
        <c:scaling>
          <c:orientation val="minMax"/>
        </c:scaling>
        <c:delete val="0"/>
        <c:axPos val="b"/>
        <c:numFmt formatCode="General" sourceLinked="1"/>
        <c:majorTickMark val="none"/>
        <c:minorTickMark val="none"/>
        <c:tickLblPos val="nextTo"/>
        <c:crossAx val="34143232"/>
        <c:crossesAt val="0"/>
        <c:auto val="1"/>
        <c:lblAlgn val="ctr"/>
        <c:lblOffset val="100"/>
        <c:noMultiLvlLbl val="0"/>
      </c:catAx>
      <c:valAx>
        <c:axId val="34143232"/>
        <c:scaling>
          <c:orientation val="minMax"/>
          <c:min val="0"/>
        </c:scaling>
        <c:delete val="0"/>
        <c:axPos val="l"/>
        <c:majorGridlines/>
        <c:numFmt formatCode="General" sourceLinked="1"/>
        <c:majorTickMark val="none"/>
        <c:minorTickMark val="none"/>
        <c:tickLblPos val="nextTo"/>
        <c:crossAx val="34141696"/>
        <c:crosses val="autoZero"/>
        <c:crossBetween val="between"/>
        <c:majorUnit val="200"/>
      </c:valAx>
      <c:dTable>
        <c:showHorzBorder val="1"/>
        <c:showVertBorder val="1"/>
        <c:showOutline val="1"/>
        <c:showKeys val="1"/>
      </c:dTable>
    </c:plotArea>
    <c:plotVisOnly val="1"/>
    <c:dispBlanksAs val="gap"/>
    <c:showDLblsOverMax val="0"/>
  </c:chart>
  <c:spPr>
    <a:ln>
      <a:noFill/>
    </a:ln>
    <a:effectLst>
      <a:outerShdw blurRad="50800" dist="38100" dir="2700000" algn="tl" rotWithShape="0">
        <a:prstClr val="black">
          <a:alpha val="40000"/>
        </a:prstClr>
      </a:outerShdw>
    </a:effectLst>
    <a:scene3d>
      <a:camera prst="orthographicFront"/>
      <a:lightRig rig="threePt" dir="t"/>
    </a:scene3d>
  </c:spPr>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0">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0.32373</cdr:x>
      <cdr:y>0.81274</cdr:y>
    </cdr:from>
    <cdr:to>
      <cdr:x>0.82403</cdr:x>
      <cdr:y>1</cdr:y>
    </cdr:to>
    <cdr:sp macro="" textlink="">
      <cdr:nvSpPr>
        <cdr:cNvPr id="2" name="TextBox 1"/>
        <cdr:cNvSpPr txBox="1"/>
      </cdr:nvSpPr>
      <cdr:spPr>
        <a:xfrm xmlns:a="http://schemas.openxmlformats.org/drawingml/2006/main">
          <a:off x="2514600" y="3968750"/>
          <a:ext cx="3886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0.07018</cdr:x>
      <cdr:y>0.79661</cdr:y>
    </cdr:from>
    <cdr:to>
      <cdr:x>0.2807</cdr:x>
      <cdr:y>1</cdr:y>
    </cdr:to>
    <cdr:sp macro="" textlink="">
      <cdr:nvSpPr>
        <cdr:cNvPr id="2" name="TextBox 1"/>
        <cdr:cNvSpPr txBox="1"/>
      </cdr:nvSpPr>
      <cdr:spPr>
        <a:xfrm xmlns:a="http://schemas.openxmlformats.org/drawingml/2006/main">
          <a:off x="304800" y="42672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0.14522</cdr:x>
      <cdr:y>0.82353</cdr:y>
    </cdr:from>
    <cdr:to>
      <cdr:x>0.89961</cdr:x>
      <cdr:y>0.90828</cdr:y>
    </cdr:to>
    <cdr:sp macro="" textlink="">
      <cdr:nvSpPr>
        <cdr:cNvPr id="3" name="TextBox 2"/>
        <cdr:cNvSpPr txBox="1"/>
      </cdr:nvSpPr>
      <cdr:spPr>
        <a:xfrm xmlns:a="http://schemas.openxmlformats.org/drawingml/2006/main">
          <a:off x="619676" y="4267200"/>
          <a:ext cx="3219133" cy="439140"/>
        </a:xfrm>
        <a:prstGeom xmlns:a="http://schemas.openxmlformats.org/drawingml/2006/main" prst="rect">
          <a:avLst/>
        </a:prstGeom>
      </cdr:spPr>
      <cdr:txBody>
        <a:bodyPr xmlns:a="http://schemas.openxmlformats.org/drawingml/2006/main" wrap="square" lIns="91440" rtlCol="0"/>
        <a:lstStyle xmlns:a="http://schemas.openxmlformats.org/drawingml/2006/main"/>
        <a:p xmlns:a="http://schemas.openxmlformats.org/drawingml/2006/main">
          <a:pPr>
            <a:buFont typeface="Arial" pitchFamily="34" charset="0"/>
            <a:buChar char="•"/>
          </a:pPr>
          <a:r>
            <a:rPr lang="en-US" sz="1100" dirty="0" smtClean="0"/>
            <a:t>  Totals  include all Bias-Based Complaints                                                                                            filed with the department.</a:t>
          </a:r>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0.32</cdr:x>
      <cdr:y>0.64286</cdr:y>
    </cdr:from>
    <cdr:to>
      <cdr:x>0.42</cdr:x>
      <cdr:y>0.75</cdr:y>
    </cdr:to>
    <cdr:sp macro="" textlink="">
      <cdr:nvSpPr>
        <cdr:cNvPr id="2" name="TextBox 1"/>
        <cdr:cNvSpPr txBox="1"/>
      </cdr:nvSpPr>
      <cdr:spPr>
        <a:xfrm xmlns:a="http://schemas.openxmlformats.org/drawingml/2006/main">
          <a:off x="1219200" y="2286000"/>
          <a:ext cx="381000" cy="38100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600" dirty="0">
            <a:latin typeface="Verdana" pitchFamily="34" charset="0"/>
          </a:endParaRPr>
        </a:p>
      </cdr:txBody>
    </cdr:sp>
  </cdr:relSizeAnchor>
  <cdr:relSizeAnchor xmlns:cdr="http://schemas.openxmlformats.org/drawingml/2006/chartDrawing">
    <cdr:from>
      <cdr:x>0.32</cdr:x>
      <cdr:y>0.49286</cdr:y>
    </cdr:from>
    <cdr:to>
      <cdr:x>0.4</cdr:x>
      <cdr:y>0.6</cdr:y>
    </cdr:to>
    <cdr:sp macro="" textlink="">
      <cdr:nvSpPr>
        <cdr:cNvPr id="3" name="TextBox 2"/>
        <cdr:cNvSpPr txBox="1"/>
      </cdr:nvSpPr>
      <cdr:spPr>
        <a:xfrm xmlns:a="http://schemas.openxmlformats.org/drawingml/2006/main">
          <a:off x="1219200" y="1752600"/>
          <a:ext cx="304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0.16</cdr:x>
      <cdr:y>0.51429</cdr:y>
    </cdr:from>
    <cdr:to>
      <cdr:x>0.24</cdr:x>
      <cdr:y>0.62143</cdr:y>
    </cdr:to>
    <cdr:sp macro="" textlink="">
      <cdr:nvSpPr>
        <cdr:cNvPr id="4" name="TextBox 3"/>
        <cdr:cNvSpPr txBox="1"/>
      </cdr:nvSpPr>
      <cdr:spPr>
        <a:xfrm xmlns:a="http://schemas.openxmlformats.org/drawingml/2006/main">
          <a:off x="609600" y="1828800"/>
          <a:ext cx="304800" cy="38099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800" dirty="0"/>
        </a:p>
      </cdr:txBody>
    </cdr:sp>
  </cdr:relSizeAnchor>
</c:userShapes>
</file>

<file path=ppt/drawings/drawing4.xml><?xml version="1.0" encoding="utf-8"?>
<c:userShapes xmlns:c="http://schemas.openxmlformats.org/drawingml/2006/chart">
  <cdr:relSizeAnchor xmlns:cdr="http://schemas.openxmlformats.org/drawingml/2006/chartDrawing">
    <cdr:from>
      <cdr:x>0.85</cdr:x>
      <cdr:y>0.65757</cdr:y>
    </cdr:from>
    <cdr:to>
      <cdr:x>1</cdr:x>
      <cdr:y>0.82911</cdr:y>
    </cdr:to>
    <cdr:sp macro="" textlink="">
      <cdr:nvSpPr>
        <cdr:cNvPr id="2" name="TextBox 1"/>
        <cdr:cNvSpPr txBox="1"/>
      </cdr:nvSpPr>
      <cdr:spPr>
        <a:xfrm xmlns:a="http://schemas.openxmlformats.org/drawingml/2006/main">
          <a:off x="5867400" y="3505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0.875</cdr:x>
      <cdr:y>0.88629</cdr:y>
    </cdr:from>
    <cdr:to>
      <cdr:x>0.9875</cdr:x>
      <cdr:y>0.98635</cdr:y>
    </cdr:to>
    <cdr:sp macro="" textlink="">
      <cdr:nvSpPr>
        <cdr:cNvPr id="3" name="TextBox 2"/>
        <cdr:cNvSpPr txBox="1"/>
      </cdr:nvSpPr>
      <cdr:spPr>
        <a:xfrm xmlns:a="http://schemas.openxmlformats.org/drawingml/2006/main">
          <a:off x="5334000" y="4724400"/>
          <a:ext cx="6858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0.8875</cdr:x>
      <cdr:y>0.48603</cdr:y>
    </cdr:from>
    <cdr:to>
      <cdr:x>0.9125</cdr:x>
      <cdr:y>0.49461</cdr:y>
    </cdr:to>
    <cdr:sp macro="" textlink="">
      <cdr:nvSpPr>
        <cdr:cNvPr id="5" name="TextBox 4"/>
        <cdr:cNvSpPr txBox="1"/>
      </cdr:nvSpPr>
      <cdr:spPr>
        <a:xfrm xmlns:a="http://schemas.openxmlformats.org/drawingml/2006/main">
          <a:off x="5410200" y="2590800"/>
          <a:ext cx="152400" cy="457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0.79795</cdr:x>
      <cdr:y>0.8434</cdr:y>
    </cdr:from>
    <cdr:to>
      <cdr:x>1</cdr:x>
      <cdr:y>0.92917</cdr:y>
    </cdr:to>
    <cdr:sp macro="" textlink="">
      <cdr:nvSpPr>
        <cdr:cNvPr id="4" name="TextBox 3"/>
        <cdr:cNvSpPr txBox="1"/>
      </cdr:nvSpPr>
      <cdr:spPr>
        <a:xfrm xmlns:a="http://schemas.openxmlformats.org/drawingml/2006/main">
          <a:off x="5416787" y="4884298"/>
          <a:ext cx="1371599" cy="49671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t>  TOTAL -88 </a:t>
          </a:r>
          <a:endParaRPr lang="en-US" sz="14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0.05893</cdr:x>
      <cdr:y>0.80237</cdr:y>
    </cdr:from>
    <cdr:to>
      <cdr:x>0.98939</cdr:x>
      <cdr:y>0.9361</cdr:y>
    </cdr:to>
    <cdr:sp macro="" textlink="">
      <cdr:nvSpPr>
        <cdr:cNvPr id="3" name="TextBox 2"/>
        <cdr:cNvSpPr txBox="1"/>
      </cdr:nvSpPr>
      <cdr:spPr>
        <a:xfrm xmlns:a="http://schemas.openxmlformats.org/drawingml/2006/main">
          <a:off x="487425" y="3657600"/>
          <a:ext cx="76962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*In 2006 Animal Control began transferring animals to other organizations.  These organizations include LAWS, various Humane Societies, and other State Licensed Agencies. </a:t>
          </a:r>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11" y="12"/>
            <a:ext cx="3039109" cy="466247"/>
          </a:xfrm>
          <a:prstGeom prst="rect">
            <a:avLst/>
          </a:prstGeom>
          <a:noFill/>
          <a:ln w="9525">
            <a:noFill/>
            <a:miter lim="800000"/>
            <a:headEnd/>
            <a:tailEnd/>
          </a:ln>
          <a:effectLst/>
        </p:spPr>
        <p:txBody>
          <a:bodyPr vert="horz" wrap="square" lIns="93534" tIns="46774" rIns="93534" bIns="46774" numCol="1" anchor="t" anchorCtr="0" compatLnSpc="1">
            <a:prstTxWarp prst="textNoShape">
              <a:avLst/>
            </a:prstTxWarp>
          </a:bodyPr>
          <a:lstStyle>
            <a:lvl1pPr defTabSz="936470">
              <a:defRPr sz="1200"/>
            </a:lvl1pPr>
          </a:lstStyle>
          <a:p>
            <a:pPr>
              <a:defRPr/>
            </a:pPr>
            <a:endParaRPr lang="en-US" dirty="0"/>
          </a:p>
        </p:txBody>
      </p:sp>
      <p:sp>
        <p:nvSpPr>
          <p:cNvPr id="83971" name="Rectangle 3"/>
          <p:cNvSpPr>
            <a:spLocks noGrp="1" noChangeArrowheads="1"/>
          </p:cNvSpPr>
          <p:nvPr>
            <p:ph type="dt" idx="1"/>
          </p:nvPr>
        </p:nvSpPr>
        <p:spPr bwMode="auto">
          <a:xfrm>
            <a:off x="3977644" y="12"/>
            <a:ext cx="3037523" cy="466247"/>
          </a:xfrm>
          <a:prstGeom prst="rect">
            <a:avLst/>
          </a:prstGeom>
          <a:noFill/>
          <a:ln w="9525">
            <a:noFill/>
            <a:miter lim="800000"/>
            <a:headEnd/>
            <a:tailEnd/>
          </a:ln>
          <a:effectLst/>
        </p:spPr>
        <p:txBody>
          <a:bodyPr vert="horz" wrap="square" lIns="93534" tIns="46774" rIns="93534" bIns="46774" numCol="1" anchor="t" anchorCtr="0" compatLnSpc="1">
            <a:prstTxWarp prst="textNoShape">
              <a:avLst/>
            </a:prstTxWarp>
          </a:bodyPr>
          <a:lstStyle>
            <a:lvl1pPr algn="r" defTabSz="936470">
              <a:defRPr sz="1200"/>
            </a:lvl1pPr>
          </a:lstStyle>
          <a:p>
            <a:pPr>
              <a:defRPr/>
            </a:pPr>
            <a:endParaRPr lang="en-US" dirty="0"/>
          </a:p>
        </p:txBody>
      </p:sp>
      <p:sp>
        <p:nvSpPr>
          <p:cNvPr id="67588" name="Rectangle 4"/>
          <p:cNvSpPr>
            <a:spLocks noGrp="1" noRot="1" noChangeAspect="1" noChangeArrowheads="1" noTextEdit="1"/>
          </p:cNvSpPr>
          <p:nvPr>
            <p:ph type="sldImg" idx="2"/>
          </p:nvPr>
        </p:nvSpPr>
        <p:spPr bwMode="auto">
          <a:xfrm>
            <a:off x="1169988" y="703263"/>
            <a:ext cx="4684712" cy="3513137"/>
          </a:xfrm>
          <a:prstGeom prst="rect">
            <a:avLst/>
          </a:prstGeom>
          <a:noFill/>
          <a:ln w="9525">
            <a:solidFill>
              <a:srgbClr val="000000"/>
            </a:solidFill>
            <a:miter lim="800000"/>
            <a:headEnd/>
            <a:tailEnd/>
          </a:ln>
        </p:spPr>
      </p:sp>
      <p:sp>
        <p:nvSpPr>
          <p:cNvPr id="83973" name="Rectangle 5"/>
          <p:cNvSpPr>
            <a:spLocks noGrp="1" noChangeArrowheads="1"/>
          </p:cNvSpPr>
          <p:nvPr>
            <p:ph type="body" sz="quarter" idx="3"/>
          </p:nvPr>
        </p:nvSpPr>
        <p:spPr bwMode="auto">
          <a:xfrm>
            <a:off x="933771" y="4451553"/>
            <a:ext cx="5147618" cy="4139134"/>
          </a:xfrm>
          <a:prstGeom prst="rect">
            <a:avLst/>
          </a:prstGeom>
          <a:noFill/>
          <a:ln w="9525">
            <a:noFill/>
            <a:miter lim="800000"/>
            <a:headEnd/>
            <a:tailEnd/>
          </a:ln>
          <a:effectLst/>
        </p:spPr>
        <p:txBody>
          <a:bodyPr vert="horz" wrap="square" lIns="93534" tIns="46774" rIns="93534" bIns="4677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3974" name="Rectangle 6"/>
          <p:cNvSpPr>
            <a:spLocks noGrp="1" noChangeArrowheads="1"/>
          </p:cNvSpPr>
          <p:nvPr>
            <p:ph type="ftr" sz="quarter" idx="4"/>
          </p:nvPr>
        </p:nvSpPr>
        <p:spPr bwMode="auto">
          <a:xfrm>
            <a:off x="11" y="8823820"/>
            <a:ext cx="3039109" cy="469419"/>
          </a:xfrm>
          <a:prstGeom prst="rect">
            <a:avLst/>
          </a:prstGeom>
          <a:noFill/>
          <a:ln w="9525">
            <a:noFill/>
            <a:miter lim="800000"/>
            <a:headEnd/>
            <a:tailEnd/>
          </a:ln>
          <a:effectLst/>
        </p:spPr>
        <p:txBody>
          <a:bodyPr vert="horz" wrap="square" lIns="93534" tIns="46774" rIns="93534" bIns="46774" numCol="1" anchor="b" anchorCtr="0" compatLnSpc="1">
            <a:prstTxWarp prst="textNoShape">
              <a:avLst/>
            </a:prstTxWarp>
          </a:bodyPr>
          <a:lstStyle>
            <a:lvl1pPr defTabSz="936470">
              <a:defRPr sz="1200"/>
            </a:lvl1pPr>
          </a:lstStyle>
          <a:p>
            <a:pPr>
              <a:defRPr/>
            </a:pPr>
            <a:endParaRPr lang="en-US" dirty="0"/>
          </a:p>
        </p:txBody>
      </p:sp>
      <p:sp>
        <p:nvSpPr>
          <p:cNvPr id="83975" name="Rectangle 7"/>
          <p:cNvSpPr>
            <a:spLocks noGrp="1" noChangeArrowheads="1"/>
          </p:cNvSpPr>
          <p:nvPr>
            <p:ph type="sldNum" sz="quarter" idx="5"/>
          </p:nvPr>
        </p:nvSpPr>
        <p:spPr bwMode="auto">
          <a:xfrm>
            <a:off x="3977644" y="8823820"/>
            <a:ext cx="3037523" cy="469419"/>
          </a:xfrm>
          <a:prstGeom prst="rect">
            <a:avLst/>
          </a:prstGeom>
          <a:noFill/>
          <a:ln w="9525">
            <a:noFill/>
            <a:miter lim="800000"/>
            <a:headEnd/>
            <a:tailEnd/>
          </a:ln>
          <a:effectLst/>
        </p:spPr>
        <p:txBody>
          <a:bodyPr vert="horz" wrap="square" lIns="93534" tIns="46774" rIns="93534" bIns="46774" numCol="1" anchor="b" anchorCtr="0" compatLnSpc="1">
            <a:prstTxWarp prst="textNoShape">
              <a:avLst/>
            </a:prstTxWarp>
          </a:bodyPr>
          <a:lstStyle>
            <a:lvl1pPr algn="r" defTabSz="936470">
              <a:defRPr sz="1200"/>
            </a:lvl1pPr>
          </a:lstStyle>
          <a:p>
            <a:pPr>
              <a:defRPr/>
            </a:pPr>
            <a:fld id="{A0B85E68-814F-48F6-BA5C-E378F2DC9567}" type="slidenum">
              <a:rPr lang="en-US"/>
              <a:pPr>
                <a:defRPr/>
              </a:pPr>
              <a:t>‹#›</a:t>
            </a:fld>
            <a:endParaRPr lang="en-US" dirty="0"/>
          </a:p>
        </p:txBody>
      </p:sp>
    </p:spTree>
    <p:extLst>
      <p:ext uri="{BB962C8B-B14F-4D97-AF65-F5344CB8AC3E}">
        <p14:creationId xmlns:p14="http://schemas.microsoft.com/office/powerpoint/2010/main" val="6271242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BBE6817-B675-44AE-A480-542E93BB5B39}" type="slidenum">
              <a:rPr lang="en-US" smtClean="0"/>
              <a:pPr/>
              <a:t>1</a:t>
            </a:fld>
            <a:endParaRPr lang="en-US" dirty="0" smtClean="0"/>
          </a:p>
        </p:txBody>
      </p:sp>
      <p:sp>
        <p:nvSpPr>
          <p:cNvPr id="68611" name="Rectangle 2"/>
          <p:cNvSpPr>
            <a:spLocks noGrp="1" noRot="1" noChangeAspect="1" noChangeArrowheads="1" noTextEdit="1"/>
          </p:cNvSpPr>
          <p:nvPr>
            <p:ph type="sldImg"/>
          </p:nvPr>
        </p:nvSpPr>
        <p:spPr>
          <a:xfrm>
            <a:off x="1169988" y="703263"/>
            <a:ext cx="4684712" cy="3513137"/>
          </a:xfrm>
          <a:ln/>
        </p:spPr>
      </p:sp>
      <p:sp>
        <p:nvSpPr>
          <p:cNvPr id="6861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703263"/>
            <a:ext cx="4684712" cy="35131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E130E2-EF15-43AE-AD55-CEC54D42A0A9}" type="slidenum">
              <a:rPr lang="en-US" smtClean="0"/>
              <a:pPr/>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69988" y="703263"/>
            <a:ext cx="4684712" cy="3513137"/>
          </a:xfrm>
          <a:ln/>
        </p:spPr>
      </p:sp>
      <p:sp>
        <p:nvSpPr>
          <p:cNvPr id="90115" name="Notes Placeholder 2"/>
          <p:cNvSpPr>
            <a:spLocks noGrp="1"/>
          </p:cNvSpPr>
          <p:nvPr>
            <p:ph type="body" idx="1"/>
          </p:nvPr>
        </p:nvSpPr>
        <p:spPr>
          <a:noFill/>
          <a:ln/>
        </p:spPr>
        <p:txBody>
          <a:bodyPr/>
          <a:lstStyle/>
          <a:p>
            <a:endParaRPr lang="en-US" dirty="0" smtClean="0"/>
          </a:p>
        </p:txBody>
      </p:sp>
      <p:sp>
        <p:nvSpPr>
          <p:cNvPr id="90116" name="Slide Number Placeholder 3"/>
          <p:cNvSpPr>
            <a:spLocks noGrp="1"/>
          </p:cNvSpPr>
          <p:nvPr>
            <p:ph type="sldNum" sz="quarter" idx="5"/>
          </p:nvPr>
        </p:nvSpPr>
        <p:spPr>
          <a:noFill/>
        </p:spPr>
        <p:txBody>
          <a:bodyPr/>
          <a:lstStyle/>
          <a:p>
            <a:fld id="{2BF01D40-FC3A-4569-93C6-6F907B881338}" type="slidenum">
              <a:rPr lang="en-US" smtClean="0"/>
              <a:pPr/>
              <a:t>21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703263"/>
            <a:ext cx="4684712" cy="35131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E130E2-EF15-43AE-AD55-CEC54D42A0A9}" type="slidenum">
              <a:rPr lang="en-US" smtClean="0"/>
              <a:pPr/>
              <a:t>24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xfrm>
            <a:off x="1169988" y="703263"/>
            <a:ext cx="4684712" cy="3513137"/>
          </a:xfrm>
          <a:ln/>
        </p:spPr>
      </p:sp>
      <p:sp>
        <p:nvSpPr>
          <p:cNvPr id="100355" name="Notes Placeholder 2"/>
          <p:cNvSpPr>
            <a:spLocks noGrp="1"/>
          </p:cNvSpPr>
          <p:nvPr>
            <p:ph type="body" idx="1"/>
          </p:nvPr>
        </p:nvSpPr>
        <p:spPr>
          <a:noFill/>
          <a:ln/>
        </p:spPr>
        <p:txBody>
          <a:bodyPr/>
          <a:lstStyle/>
          <a:p>
            <a:endParaRPr lang="en-US" dirty="0" smtClean="0"/>
          </a:p>
        </p:txBody>
      </p:sp>
      <p:sp>
        <p:nvSpPr>
          <p:cNvPr id="100356" name="Slide Number Placeholder 3"/>
          <p:cNvSpPr>
            <a:spLocks noGrp="1"/>
          </p:cNvSpPr>
          <p:nvPr>
            <p:ph type="sldNum" sz="quarter" idx="5"/>
          </p:nvPr>
        </p:nvSpPr>
        <p:spPr>
          <a:noFill/>
        </p:spPr>
        <p:txBody>
          <a:bodyPr/>
          <a:lstStyle/>
          <a:p>
            <a:fld id="{E7CE014C-6FFC-4A0B-AE9C-C637BCAF58F2}" type="slidenum">
              <a:rPr lang="en-US" smtClean="0"/>
              <a:pPr/>
              <a:t>25</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69988" y="703263"/>
            <a:ext cx="4684712" cy="3513137"/>
          </a:xfrm>
          <a:ln/>
        </p:spPr>
      </p:sp>
      <p:sp>
        <p:nvSpPr>
          <p:cNvPr id="102403" name="Notes Placeholder 2"/>
          <p:cNvSpPr>
            <a:spLocks noGrp="1"/>
          </p:cNvSpPr>
          <p:nvPr>
            <p:ph type="body" idx="1"/>
          </p:nvPr>
        </p:nvSpPr>
        <p:spPr>
          <a:noFill/>
          <a:ln/>
        </p:spPr>
        <p:txBody>
          <a:bodyPr/>
          <a:lstStyle/>
          <a:p>
            <a:endParaRPr lang="en-US" dirty="0" smtClean="0"/>
          </a:p>
        </p:txBody>
      </p:sp>
      <p:sp>
        <p:nvSpPr>
          <p:cNvPr id="102404" name="Slide Number Placeholder 3"/>
          <p:cNvSpPr>
            <a:spLocks noGrp="1"/>
          </p:cNvSpPr>
          <p:nvPr>
            <p:ph type="sldNum" sz="quarter" idx="5"/>
          </p:nvPr>
        </p:nvSpPr>
        <p:spPr>
          <a:noFill/>
        </p:spPr>
        <p:txBody>
          <a:bodyPr/>
          <a:lstStyle/>
          <a:p>
            <a:fld id="{A8E31211-03FA-427B-BA1F-1F3C13DD4045}" type="slidenum">
              <a:rPr lang="en-US" smtClean="0"/>
              <a:pPr/>
              <a:t>29</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703263"/>
            <a:ext cx="4684712" cy="35131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E130E2-EF15-43AE-AD55-CEC54D42A0A9}" type="slidenum">
              <a:rPr lang="en-US" smtClean="0"/>
              <a:pPr/>
              <a:t>30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xfrm>
            <a:off x="1169988" y="703263"/>
            <a:ext cx="4684712" cy="3513137"/>
          </a:xfrm>
          <a:ln/>
        </p:spPr>
      </p:sp>
      <p:sp>
        <p:nvSpPr>
          <p:cNvPr id="109571" name="Notes Placeholder 2"/>
          <p:cNvSpPr>
            <a:spLocks noGrp="1"/>
          </p:cNvSpPr>
          <p:nvPr>
            <p:ph type="body" idx="1"/>
          </p:nvPr>
        </p:nvSpPr>
        <p:spPr>
          <a:noFill/>
          <a:ln/>
        </p:spPr>
        <p:txBody>
          <a:bodyPr/>
          <a:lstStyle/>
          <a:p>
            <a:endParaRPr lang="en-US" dirty="0" smtClean="0"/>
          </a:p>
        </p:txBody>
      </p:sp>
      <p:sp>
        <p:nvSpPr>
          <p:cNvPr id="109572" name="Slide Number Placeholder 3"/>
          <p:cNvSpPr>
            <a:spLocks noGrp="1"/>
          </p:cNvSpPr>
          <p:nvPr>
            <p:ph type="sldNum" sz="quarter" idx="5"/>
          </p:nvPr>
        </p:nvSpPr>
        <p:spPr>
          <a:noFill/>
        </p:spPr>
        <p:txBody>
          <a:bodyPr/>
          <a:lstStyle/>
          <a:p>
            <a:fld id="{3CC5929F-5BCC-45FF-AF70-978109562F83}" type="slidenum">
              <a:rPr lang="en-US" smtClean="0"/>
              <a:pPr/>
              <a:t>31</a:t>
            </a:fld>
            <a:endParaRPr lang="en-US" dirty="0" smtClean="0"/>
          </a:p>
        </p:txBody>
      </p:sp>
    </p:spTree>
    <p:extLst>
      <p:ext uri="{BB962C8B-B14F-4D97-AF65-F5344CB8AC3E}">
        <p14:creationId xmlns:p14="http://schemas.microsoft.com/office/powerpoint/2010/main" val="2861479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xfrm>
            <a:off x="1169988" y="703263"/>
            <a:ext cx="4684712" cy="3513137"/>
          </a:xfrm>
          <a:ln/>
        </p:spPr>
      </p:sp>
      <p:sp>
        <p:nvSpPr>
          <p:cNvPr id="102403" name="Notes Placeholder 2"/>
          <p:cNvSpPr>
            <a:spLocks noGrp="1"/>
          </p:cNvSpPr>
          <p:nvPr>
            <p:ph type="body" idx="1"/>
          </p:nvPr>
        </p:nvSpPr>
        <p:spPr>
          <a:noFill/>
          <a:ln/>
        </p:spPr>
        <p:txBody>
          <a:bodyPr/>
          <a:lstStyle/>
          <a:p>
            <a:endParaRPr lang="en-US" dirty="0" smtClean="0"/>
          </a:p>
        </p:txBody>
      </p:sp>
      <p:sp>
        <p:nvSpPr>
          <p:cNvPr id="102404" name="Slide Number Placeholder 3"/>
          <p:cNvSpPr>
            <a:spLocks noGrp="1"/>
          </p:cNvSpPr>
          <p:nvPr>
            <p:ph type="sldNum" sz="quarter" idx="5"/>
          </p:nvPr>
        </p:nvSpPr>
        <p:spPr>
          <a:noFill/>
        </p:spPr>
        <p:txBody>
          <a:bodyPr/>
          <a:lstStyle/>
          <a:p>
            <a:fld id="{A8E31211-03FA-427B-BA1F-1F3C13DD4045}" type="slidenum">
              <a:rPr lang="en-US" smtClean="0"/>
              <a:pPr/>
              <a:t>35</a:t>
            </a:fld>
            <a:endParaRPr lang="en-US" dirty="0" smtClean="0"/>
          </a:p>
        </p:txBody>
      </p:sp>
    </p:spTree>
    <p:extLst>
      <p:ext uri="{BB962C8B-B14F-4D97-AF65-F5344CB8AC3E}">
        <p14:creationId xmlns:p14="http://schemas.microsoft.com/office/powerpoint/2010/main" val="21408406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endParaRPr lang="en-US" dirty="0" smtClean="0"/>
          </a:p>
        </p:txBody>
      </p:sp>
      <p:sp>
        <p:nvSpPr>
          <p:cNvPr id="112644" name="Slide Number Placeholder 3"/>
          <p:cNvSpPr>
            <a:spLocks noGrp="1"/>
          </p:cNvSpPr>
          <p:nvPr>
            <p:ph type="sldNum" sz="quarter" idx="5"/>
          </p:nvPr>
        </p:nvSpPr>
        <p:spPr>
          <a:noFill/>
        </p:spPr>
        <p:txBody>
          <a:bodyPr/>
          <a:lstStyle/>
          <a:p>
            <a:fld id="{923BDAE0-DB11-4C3E-A845-D45E4E7E66D6}" type="slidenum">
              <a:rPr lang="en-US" smtClean="0">
                <a:solidFill>
                  <a:prstClr val="black"/>
                </a:solidFill>
              </a:rPr>
              <a:pPr/>
              <a:t>36</a:t>
            </a:fld>
            <a:endParaRPr lang="en-US" dirty="0" smtClean="0">
              <a:solidFill>
                <a:prstClr val="black"/>
              </a:solidFill>
            </a:endParaRPr>
          </a:p>
        </p:txBody>
      </p:sp>
    </p:spTree>
    <p:extLst>
      <p:ext uri="{BB962C8B-B14F-4D97-AF65-F5344CB8AC3E}">
        <p14:creationId xmlns:p14="http://schemas.microsoft.com/office/powerpoint/2010/main" val="561070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9988" y="703263"/>
            <a:ext cx="4684712" cy="3513137"/>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E130E2-EF15-43AE-AD55-CEC54D42A0A9}" type="slidenum">
              <a:rPr lang="en-US" smtClean="0"/>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B85E68-814F-48F6-BA5C-E378F2DC9567}" type="slidenum">
              <a:rPr lang="en-US" smtClean="0"/>
              <a:pPr>
                <a:defRPr/>
              </a:pPr>
              <a:t>3</a:t>
            </a:fld>
            <a:endParaRPr lang="en-US" dirty="0"/>
          </a:p>
        </p:txBody>
      </p:sp>
    </p:spTree>
    <p:extLst>
      <p:ext uri="{BB962C8B-B14F-4D97-AF65-F5344CB8AC3E}">
        <p14:creationId xmlns:p14="http://schemas.microsoft.com/office/powerpoint/2010/main" val="380790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45C7E54-CAA0-49D8-992C-FAB654B044F4}"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75780" name="Slide Number Placeholder 3"/>
          <p:cNvSpPr>
            <a:spLocks noGrp="1"/>
          </p:cNvSpPr>
          <p:nvPr>
            <p:ph type="sldNum" sz="quarter" idx="5"/>
          </p:nvPr>
        </p:nvSpPr>
        <p:spPr>
          <a:noFill/>
        </p:spPr>
        <p:txBody>
          <a:bodyPr/>
          <a:lstStyle/>
          <a:p>
            <a:fld id="{71FAEB8D-98E4-4796-BCE4-2E4A90CBDE46}" type="slidenum">
              <a:rPr lang="en-US" smtClean="0">
                <a:solidFill>
                  <a:prstClr val="black"/>
                </a:solidFill>
              </a:rPr>
              <a:pPr/>
              <a:t>5</a:t>
            </a:fld>
            <a:endParaRPr lang="en-US" dirty="0" smtClean="0">
              <a:solidFill>
                <a:prstClr val="black"/>
              </a:solidFill>
            </a:endParaRPr>
          </a:p>
        </p:txBody>
      </p:sp>
    </p:spTree>
    <p:extLst>
      <p:ext uri="{BB962C8B-B14F-4D97-AF65-F5344CB8AC3E}">
        <p14:creationId xmlns:p14="http://schemas.microsoft.com/office/powerpoint/2010/main" val="373750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US" dirty="0" smtClean="0"/>
          </a:p>
        </p:txBody>
      </p:sp>
      <p:sp>
        <p:nvSpPr>
          <p:cNvPr id="75780" name="Slide Number Placeholder 3"/>
          <p:cNvSpPr>
            <a:spLocks noGrp="1"/>
          </p:cNvSpPr>
          <p:nvPr>
            <p:ph type="sldNum" sz="quarter" idx="5"/>
          </p:nvPr>
        </p:nvSpPr>
        <p:spPr>
          <a:noFill/>
        </p:spPr>
        <p:txBody>
          <a:bodyPr/>
          <a:lstStyle/>
          <a:p>
            <a:fld id="{71FAEB8D-98E4-4796-BCE4-2E4A90CBDE46}" type="slidenum">
              <a:rPr lang="en-US" smtClean="0">
                <a:solidFill>
                  <a:prstClr val="black"/>
                </a:solidFill>
              </a:rPr>
              <a:pPr/>
              <a:t>7</a:t>
            </a:fld>
            <a:endParaRPr lang="en-US"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1169988" y="703263"/>
            <a:ext cx="4684712" cy="3513137"/>
          </a:xfrm>
          <a:ln/>
        </p:spPr>
      </p:sp>
      <p:sp>
        <p:nvSpPr>
          <p:cNvPr id="95235" name="Notes Placeholder 2"/>
          <p:cNvSpPr>
            <a:spLocks noGrp="1"/>
          </p:cNvSpPr>
          <p:nvPr>
            <p:ph type="body" idx="1"/>
          </p:nvPr>
        </p:nvSpPr>
        <p:spPr>
          <a:noFill/>
          <a:ln/>
        </p:spPr>
        <p:txBody>
          <a:bodyPr/>
          <a:lstStyle/>
          <a:p>
            <a:endParaRPr lang="en-US" dirty="0" smtClean="0"/>
          </a:p>
        </p:txBody>
      </p:sp>
      <p:sp>
        <p:nvSpPr>
          <p:cNvPr id="95236" name="Slide Number Placeholder 3"/>
          <p:cNvSpPr>
            <a:spLocks noGrp="1"/>
          </p:cNvSpPr>
          <p:nvPr>
            <p:ph type="sldNum" sz="quarter" idx="5"/>
          </p:nvPr>
        </p:nvSpPr>
        <p:spPr>
          <a:noFill/>
        </p:spPr>
        <p:txBody>
          <a:bodyPr/>
          <a:lstStyle/>
          <a:p>
            <a:fld id="{06913BF3-C22C-404A-988C-F708BB589884}" type="slidenum">
              <a:rPr lang="en-US" smtClean="0"/>
              <a:pPr/>
              <a:t>9</a:t>
            </a:fld>
            <a:endParaRPr lang="en-US" dirty="0" smtClean="0"/>
          </a:p>
        </p:txBody>
      </p:sp>
    </p:spTree>
    <p:extLst>
      <p:ext uri="{BB962C8B-B14F-4D97-AF65-F5344CB8AC3E}">
        <p14:creationId xmlns:p14="http://schemas.microsoft.com/office/powerpoint/2010/main" val="1961625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69988" y="703263"/>
            <a:ext cx="4684712" cy="3513137"/>
          </a:xfrm>
          <a:ln/>
        </p:spPr>
      </p:sp>
      <p:sp>
        <p:nvSpPr>
          <p:cNvPr id="77827" name="Notes Placeholder 2"/>
          <p:cNvSpPr>
            <a:spLocks noGrp="1"/>
          </p:cNvSpPr>
          <p:nvPr>
            <p:ph type="body" idx="1"/>
          </p:nvPr>
        </p:nvSpPr>
        <p:spPr>
          <a:noFill/>
          <a:ln/>
        </p:spPr>
        <p:txBody>
          <a:bodyPr/>
          <a:lstStyle/>
          <a:p>
            <a:endParaRPr lang="en-US" dirty="0" smtClean="0"/>
          </a:p>
        </p:txBody>
      </p:sp>
      <p:sp>
        <p:nvSpPr>
          <p:cNvPr id="77828" name="Slide Number Placeholder 3"/>
          <p:cNvSpPr>
            <a:spLocks noGrp="1"/>
          </p:cNvSpPr>
          <p:nvPr>
            <p:ph type="sldNum" sz="quarter" idx="5"/>
          </p:nvPr>
        </p:nvSpPr>
        <p:spPr>
          <a:noFill/>
        </p:spPr>
        <p:txBody>
          <a:bodyPr/>
          <a:lstStyle/>
          <a:p>
            <a:fld id="{466A909F-7E44-4E78-82F5-00D04A0FB43C}" type="slidenum">
              <a:rPr lang="en-US" smtClean="0">
                <a:solidFill>
                  <a:prstClr val="black"/>
                </a:solidFill>
              </a:rPr>
              <a:pPr/>
              <a:t>15</a:t>
            </a:fld>
            <a:endParaRPr lang="en-US" dirty="0"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69988" y="703263"/>
            <a:ext cx="4684712" cy="3513137"/>
          </a:xfrm>
          <a:ln/>
        </p:spPr>
      </p:sp>
      <p:sp>
        <p:nvSpPr>
          <p:cNvPr id="82947" name="Notes Placeholder 2"/>
          <p:cNvSpPr>
            <a:spLocks noGrp="1"/>
          </p:cNvSpPr>
          <p:nvPr>
            <p:ph type="body" idx="1"/>
          </p:nvPr>
        </p:nvSpPr>
        <p:spPr>
          <a:noFill/>
          <a:ln/>
        </p:spPr>
        <p:txBody>
          <a:bodyPr/>
          <a:lstStyle/>
          <a:p>
            <a:endParaRPr lang="en-US" dirty="0" smtClean="0"/>
          </a:p>
        </p:txBody>
      </p:sp>
      <p:sp>
        <p:nvSpPr>
          <p:cNvPr id="82948" name="Slide Number Placeholder 3"/>
          <p:cNvSpPr>
            <a:spLocks noGrp="1"/>
          </p:cNvSpPr>
          <p:nvPr>
            <p:ph type="sldNum" sz="quarter" idx="5"/>
          </p:nvPr>
        </p:nvSpPr>
        <p:spPr>
          <a:noFill/>
        </p:spPr>
        <p:txBody>
          <a:bodyPr/>
          <a:lstStyle/>
          <a:p>
            <a:fld id="{9D2AE261-FB93-4D65-B6F3-07A4469E8181}" type="slidenum">
              <a:rPr lang="en-US" smtClean="0">
                <a:solidFill>
                  <a:prstClr val="black"/>
                </a:solidFill>
              </a:rPr>
              <a:pPr/>
              <a:t>16</a:t>
            </a:fld>
            <a:endParaRPr lang="en-US" dirty="0"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endParaRPr lang="en-US" dirty="0" smtClean="0"/>
          </a:p>
        </p:txBody>
      </p:sp>
      <p:sp>
        <p:nvSpPr>
          <p:cNvPr id="87044" name="Slide Number Placeholder 3"/>
          <p:cNvSpPr>
            <a:spLocks noGrp="1"/>
          </p:cNvSpPr>
          <p:nvPr>
            <p:ph type="sldNum" sz="quarter" idx="5"/>
          </p:nvPr>
        </p:nvSpPr>
        <p:spPr>
          <a:noFill/>
        </p:spPr>
        <p:txBody>
          <a:bodyPr/>
          <a:lstStyle/>
          <a:p>
            <a:fld id="{D1EEBB70-589C-45A5-97C2-105A71A89D52}" type="slidenum">
              <a:rPr lang="en-US" smtClean="0">
                <a:solidFill>
                  <a:prstClr val="black"/>
                </a:solidFill>
              </a:rPr>
              <a:pPr/>
              <a:t>17</a:t>
            </a:fld>
            <a:endParaRPr lang="en-US"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dirty="0" smtClean="0"/>
          </a:p>
        </p:txBody>
      </p:sp>
      <p:sp>
        <p:nvSpPr>
          <p:cNvPr id="4" name="Rectangle 17"/>
          <p:cNvSpPr>
            <a:spLocks noGrp="1" noChangeArrowheads="1"/>
          </p:cNvSpPr>
          <p:nvPr>
            <p:ph type="dt" sz="half" idx="10"/>
          </p:nvPr>
        </p:nvSpPr>
        <p:spPr/>
        <p:txBody>
          <a:bodyPr/>
          <a:lstStyle>
            <a:lvl1pPr>
              <a:defRPr/>
            </a:lvl1pPr>
          </a:lstStyle>
          <a:p>
            <a:pPr>
              <a:defRPr/>
            </a:pPr>
            <a:endParaRPr lang="en-US" dirty="0"/>
          </a:p>
        </p:txBody>
      </p:sp>
      <p:sp>
        <p:nvSpPr>
          <p:cNvPr id="5" name="Rectangle 18"/>
          <p:cNvSpPr>
            <a:spLocks noGrp="1" noChangeArrowheads="1"/>
          </p:cNvSpPr>
          <p:nvPr>
            <p:ph type="ftr" sz="quarter" idx="11"/>
          </p:nvPr>
        </p:nvSpPr>
        <p:spPr/>
        <p:txBody>
          <a:bodyPr/>
          <a:lstStyle>
            <a:lvl1pPr>
              <a:defRPr/>
            </a:lvl1pPr>
          </a:lstStyle>
          <a:p>
            <a:pPr>
              <a:defRPr/>
            </a:pPr>
            <a:endParaRPr lang="en-US" dirty="0"/>
          </a:p>
        </p:txBody>
      </p:sp>
      <p:sp>
        <p:nvSpPr>
          <p:cNvPr id="6" name="Rectangle 19"/>
          <p:cNvSpPr>
            <a:spLocks noGrp="1" noChangeArrowheads="1"/>
          </p:cNvSpPr>
          <p:nvPr>
            <p:ph type="sldNum" sz="quarter" idx="12"/>
          </p:nvPr>
        </p:nvSpPr>
        <p:spPr/>
        <p:txBody>
          <a:bodyPr/>
          <a:lstStyle>
            <a:lvl1pPr>
              <a:defRPr/>
            </a:lvl1pPr>
          </a:lstStyle>
          <a:p>
            <a:pPr>
              <a:defRPr/>
            </a:pPr>
            <a:fld id="{BC987901-292D-4F79-A34D-9BC2F755C3B4}" type="slidenum">
              <a:rPr lang="en-US"/>
              <a:pPr>
                <a:defRPr/>
              </a:pPr>
              <a:t>‹#›</a:t>
            </a:fld>
            <a:endParaRPr lang="en-US" dirty="0"/>
          </a:p>
        </p:txBody>
      </p:sp>
    </p:spTree>
  </p:cSld>
  <p:clrMapOvr>
    <a:masterClrMapping/>
  </p:clrMapOvr>
  <p:transition>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smtClean="0"/>
          </a:p>
        </p:txBody>
      </p:sp>
      <p:sp>
        <p:nvSpPr>
          <p:cNvPr id="5" name="Rectangle 17"/>
          <p:cNvSpPr>
            <a:spLocks noGrp="1" noChangeArrowheads="1"/>
          </p:cNvSpPr>
          <p:nvPr>
            <p:ph type="dt" sz="half" idx="10"/>
          </p:nvPr>
        </p:nvSpPr>
        <p:spPr/>
        <p:txBody>
          <a:bodyPr/>
          <a:lstStyle>
            <a:lvl1pPr>
              <a:defRPr/>
            </a:lvl1pPr>
          </a:lstStyle>
          <a:p>
            <a:pPr>
              <a:defRPr/>
            </a:pPr>
            <a:endParaRPr lang="en-US" dirty="0"/>
          </a:p>
        </p:txBody>
      </p:sp>
      <p:sp>
        <p:nvSpPr>
          <p:cNvPr id="6" name="Rectangle 18"/>
          <p:cNvSpPr>
            <a:spLocks noGrp="1" noChangeArrowheads="1"/>
          </p:cNvSpPr>
          <p:nvPr>
            <p:ph type="ftr" sz="quarter" idx="11"/>
          </p:nvPr>
        </p:nvSpPr>
        <p:spPr/>
        <p:txBody>
          <a:bodyPr/>
          <a:lstStyle>
            <a:lvl1pPr>
              <a:defRPr/>
            </a:lvl1pPr>
          </a:lstStyle>
          <a:p>
            <a:pPr>
              <a:defRPr/>
            </a:pPr>
            <a:endParaRPr lang="en-US" dirty="0"/>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pPr>
                <a:defRPr/>
              </a:pPr>
              <a:t>‹#›</a:t>
            </a:fld>
            <a:endParaRPr lang="en-US" dirty="0"/>
          </a:p>
        </p:txBody>
      </p:sp>
    </p:spTree>
    <p:extLst>
      <p:ext uri="{BB962C8B-B14F-4D97-AF65-F5344CB8AC3E}">
        <p14:creationId xmlns:p14="http://schemas.microsoft.com/office/powerpoint/2010/main" val="1099820949"/>
      </p:ext>
    </p:extLst>
  </p:cSld>
  <p:clrMapOvr>
    <a:masterClrMapping/>
  </p:clrMapOvr>
  <p:transition>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1978523"/>
      </p:ext>
    </p:extLst>
  </p:cSld>
  <p:clrMapOvr>
    <a:masterClrMapping/>
  </p:clrMapOvr>
  <p:transition>
    <p:pull dir="d"/>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9542761"/>
      </p:ext>
    </p:extLst>
  </p:cSld>
  <p:clrMapOvr>
    <a:masterClrMapping/>
  </p:clrMapOvr>
  <p:transition>
    <p:pull dir="d"/>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7655435"/>
      </p:ext>
    </p:extLst>
  </p:cSld>
  <p:clrMapOvr>
    <a:masterClrMapping/>
  </p:clrMapOvr>
  <p:transition>
    <p:pull dir="d"/>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5376146"/>
      </p:ext>
    </p:extLst>
  </p:cSld>
  <p:clrMapOvr>
    <a:masterClrMapping/>
  </p:clrMapOvr>
  <p:transition>
    <p:pull di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94436302"/>
      </p:ext>
    </p:extLst>
  </p:cSld>
  <p:clrMapOvr>
    <a:masterClrMapping/>
  </p:clrMapOvr>
  <p:transition>
    <p:pull di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1772457"/>
      </p:ext>
    </p:extLst>
  </p:cSld>
  <p:clrMapOvr>
    <a:masterClrMapping/>
  </p:clrMapOvr>
  <p:transition>
    <p:pull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15148202"/>
      </p:ext>
    </p:extLst>
  </p:cSld>
  <p:clrMapOvr>
    <a:masterClrMapping/>
  </p:clrMapOvr>
  <p:transition>
    <p:pull dir="d"/>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9513695"/>
      </p:ext>
    </p:extLst>
  </p:cSld>
  <p:clrMapOvr>
    <a:masterClrMapping/>
  </p:clrMapOvr>
  <p:transition>
    <p:pull dir="d"/>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5341199"/>
      </p:ext>
    </p:extLst>
  </p:cSld>
  <p:clrMapOvr>
    <a:masterClrMapping/>
  </p:clrMapOvr>
  <p:transition>
    <p:pull dir="d"/>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21701058"/>
      </p:ext>
    </p:extLst>
  </p:cSld>
  <p:clrMapOvr>
    <a:masterClrMapping/>
  </p:clrMapOvr>
  <p:transition>
    <p:pull dir="d"/>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1864919"/>
      </p:ext>
    </p:extLst>
  </p:cSld>
  <p:clrMapOvr>
    <a:masterClrMapping/>
  </p:clrMapOvr>
  <p:transition>
    <p:pull dir="d"/>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smtClean="0"/>
          </a:p>
        </p:txBody>
      </p:sp>
      <p:sp>
        <p:nvSpPr>
          <p:cNvPr id="5" name="Rectangle 17"/>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Rectangle 18"/>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1418916"/>
      </p:ext>
    </p:extLst>
  </p:cSld>
  <p:clrMapOvr>
    <a:masterClrMapping/>
  </p:clrMapOvr>
  <p:transition>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72315973"/>
      </p:ext>
    </p:extLst>
  </p:cSld>
  <p:clrMapOvr>
    <a:masterClrMapping/>
  </p:clrMapOvr>
  <p:transition>
    <p:pull dir="d"/>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25629422"/>
      </p:ext>
    </p:extLst>
  </p:cSld>
  <p:clrMapOvr>
    <a:masterClrMapping/>
  </p:clrMapOvr>
  <p:transition>
    <p:pull dir="d"/>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29294875"/>
      </p:ext>
    </p:extLst>
  </p:cSld>
  <p:clrMapOvr>
    <a:masterClrMapping/>
  </p:clrMapOvr>
  <p:transition>
    <p:pull dir="d"/>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56080336"/>
      </p:ext>
    </p:extLst>
  </p:cSld>
  <p:clrMapOvr>
    <a:masterClrMapping/>
  </p:clrMapOvr>
  <p:transition>
    <p:pull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46499"/>
      </p:ext>
    </p:extLst>
  </p:cSld>
  <p:clrMapOvr>
    <a:masterClrMapping/>
  </p:clrMapOvr>
  <p:transition>
    <p:pull dir="d"/>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442199"/>
      </p:ext>
    </p:extLst>
  </p:cSld>
  <p:clrMapOvr>
    <a:masterClrMapping/>
  </p:clrMapOvr>
  <p:transition>
    <p:pull dir="d"/>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47469641"/>
      </p:ext>
    </p:extLst>
  </p:cSld>
  <p:clrMapOvr>
    <a:masterClrMapping/>
  </p:clrMapOvr>
  <p:transition>
    <p:pull dir="d"/>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674544"/>
      </p:ext>
    </p:extLst>
  </p:cSld>
  <p:clrMapOvr>
    <a:masterClrMapping/>
  </p:clrMapOvr>
  <p:transition>
    <p:pull dir="d"/>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41627243"/>
      </p:ext>
    </p:extLst>
  </p:cSld>
  <p:clrMapOvr>
    <a:masterClrMapping/>
  </p:clrMapOvr>
  <p:transition>
    <p:pull dir="d"/>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5522416"/>
      </p:ext>
    </p:extLst>
  </p:cSld>
  <p:clrMapOvr>
    <a:masterClrMapping/>
  </p:clrMapOvr>
  <p:transition>
    <p:pull dir="d"/>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51587709"/>
      </p:ext>
    </p:extLst>
  </p:cSld>
  <p:clrMapOvr>
    <a:masterClrMapping/>
  </p:clrMapOvr>
  <p:transition>
    <p:pull dir="d"/>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dirty="0" smtClean="0"/>
          </a:p>
        </p:txBody>
      </p:sp>
      <p:sp>
        <p:nvSpPr>
          <p:cNvPr id="4" name="Rectangle 17"/>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Rectangle 18"/>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Rectangle 19"/>
          <p:cNvSpPr>
            <a:spLocks noGrp="1" noChangeArrowheads="1"/>
          </p:cNvSpPr>
          <p:nvPr>
            <p:ph type="sldNum" sz="quarter" idx="12"/>
          </p:nvPr>
        </p:nvSpPr>
        <p:spPr/>
        <p:txBody>
          <a:bodyPr/>
          <a:lstStyle>
            <a:lvl1pPr>
              <a:defRPr/>
            </a:lvl1pPr>
          </a:lstStyle>
          <a:p>
            <a:pPr>
              <a:defRPr/>
            </a:pPr>
            <a:fld id="{BC987901-292D-4F79-A34D-9BC2F755C3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32996001"/>
      </p:ext>
    </p:extLst>
  </p:cSld>
  <p:clrMapOvr>
    <a:masterClrMapping/>
  </p:clrMapOvr>
  <p:transition>
    <p:pull dir="d"/>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smtClean="0"/>
          </a:p>
        </p:txBody>
      </p:sp>
      <p:sp>
        <p:nvSpPr>
          <p:cNvPr id="5" name="Rectangle 17"/>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Rectangle 18"/>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61778115"/>
      </p:ext>
    </p:extLst>
  </p:cSld>
  <p:clrMapOvr>
    <a:masterClrMapping/>
  </p:clrMapOvr>
  <p:transition>
    <p:pull dir="d"/>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8244694"/>
      </p:ext>
    </p:extLst>
  </p:cSld>
  <p:clrMapOvr>
    <a:masterClrMapping/>
  </p:clrMapOvr>
  <p:transition>
    <p:pull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8209899"/>
      </p:ext>
    </p:extLst>
  </p:cSld>
  <p:clrMapOvr>
    <a:masterClrMapping/>
  </p:clrMapOvr>
  <p:transition>
    <p:pull dir="d"/>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06798668"/>
      </p:ext>
    </p:extLst>
  </p:cSld>
  <p:clrMapOvr>
    <a:masterClrMapping/>
  </p:clrMapOvr>
  <p:transition>
    <p:pull dir="d"/>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2926294"/>
      </p:ext>
    </p:extLst>
  </p:cSld>
  <p:clrMapOvr>
    <a:masterClrMapping/>
  </p:clrMapOvr>
  <p:transition>
    <p:pull dir="d"/>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42059423"/>
      </p:ext>
    </p:extLst>
  </p:cSld>
  <p:clrMapOvr>
    <a:masterClrMapping/>
  </p:clrMapOvr>
  <p:transition>
    <p:pull dir="d"/>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3677332"/>
      </p:ext>
    </p:extLst>
  </p:cSld>
  <p:clrMapOvr>
    <a:masterClrMapping/>
  </p:clrMapOvr>
  <p:transition>
    <p:pull dir="d"/>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20565166"/>
      </p:ext>
    </p:extLst>
  </p:cSld>
  <p:clrMapOvr>
    <a:masterClrMapping/>
  </p:clrMapOvr>
  <p:transition>
    <p:pull dir="d"/>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3837168"/>
      </p:ext>
    </p:extLst>
  </p:cSld>
  <p:clrMapOvr>
    <a:masterClrMapping/>
  </p:clrMapOvr>
  <p:transition>
    <p:pull dir="d"/>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4224851"/>
      </p:ext>
    </p:extLst>
  </p:cSld>
  <p:clrMapOvr>
    <a:masterClrMapping/>
  </p:clrMapOvr>
  <p:transition>
    <p:pull dir="d"/>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8685009"/>
      </p:ext>
    </p:extLst>
  </p:cSld>
  <p:clrMapOvr>
    <a:masterClrMapping/>
  </p:clrMapOvr>
  <p:transition>
    <p:pull dir="d"/>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30691994"/>
      </p:ext>
    </p:extLst>
  </p:cSld>
  <p:clrMapOvr>
    <a:masterClrMapping/>
  </p:clrMapOvr>
  <p:transition>
    <p:pull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dirty="0" smtClean="0"/>
          </a:p>
        </p:txBody>
      </p:sp>
      <p:sp>
        <p:nvSpPr>
          <p:cNvPr id="4" name="Rectangle 17"/>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Rectangle 18"/>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Rectangle 19"/>
          <p:cNvSpPr>
            <a:spLocks noGrp="1" noChangeArrowheads="1"/>
          </p:cNvSpPr>
          <p:nvPr>
            <p:ph type="sldNum" sz="quarter" idx="12"/>
          </p:nvPr>
        </p:nvSpPr>
        <p:spPr/>
        <p:txBody>
          <a:bodyPr/>
          <a:lstStyle>
            <a:lvl1pPr>
              <a:defRPr/>
            </a:lvl1pPr>
          </a:lstStyle>
          <a:p>
            <a:pPr>
              <a:defRPr/>
            </a:pPr>
            <a:fld id="{BC987901-292D-4F79-A34D-9BC2F755C3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77883735"/>
      </p:ext>
    </p:extLst>
  </p:cSld>
  <p:clrMapOvr>
    <a:masterClrMapping/>
  </p:clrMapOvr>
  <p:transition>
    <p:pull di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smtClean="0"/>
          </a:p>
        </p:txBody>
      </p:sp>
      <p:sp>
        <p:nvSpPr>
          <p:cNvPr id="5" name="Rectangle 17"/>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Rectangle 18"/>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95653195"/>
      </p:ext>
    </p:extLst>
  </p:cSld>
  <p:clrMapOvr>
    <a:masterClrMapping/>
  </p:clrMapOvr>
  <p:transition>
    <p:pull dir="d"/>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7B17F21-A5BE-4C3B-AD1A-34A6AAF3D5C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53984688"/>
      </p:ext>
    </p:extLst>
  </p:cSld>
  <p:clrMapOvr>
    <a:masterClrMapping/>
  </p:clrMapOvr>
  <p:transition>
    <p:pull dir="d"/>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DDCAC4B-8ABF-4018-94C5-E6DEA2AE643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8570426"/>
      </p:ext>
    </p:extLst>
  </p:cSld>
  <p:clrMapOvr>
    <a:masterClrMapping/>
  </p:clrMapOvr>
  <p:transition>
    <p:pull dir="d"/>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19ED9FA6-639A-4C7C-BEA0-B29F5293B41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8882923"/>
      </p:ext>
    </p:extLst>
  </p:cSld>
  <p:clrMapOvr>
    <a:masterClrMapping/>
  </p:clrMapOvr>
  <p:transition>
    <p:pull dir="d"/>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8B919A40-2E7F-48BA-9576-EF90CA37032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2956299"/>
      </p:ext>
    </p:extLst>
  </p:cSld>
  <p:clrMapOvr>
    <a:masterClrMapping/>
  </p:clrMapOvr>
  <p:transition>
    <p:pull dir="d"/>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E485E125-5EAE-4479-846A-45DAD9C5536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9370937"/>
      </p:ext>
    </p:extLst>
  </p:cSld>
  <p:clrMapOvr>
    <a:masterClrMapping/>
  </p:clrMapOvr>
  <p:transition>
    <p:pull dir="d"/>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79394713"/>
      </p:ext>
    </p:extLst>
  </p:cSld>
  <p:clrMapOvr>
    <a:masterClrMapping/>
  </p:clrMapOvr>
  <p:transition>
    <p:pull dir="d"/>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46478413"/>
      </p:ext>
    </p:extLst>
  </p:cSld>
  <p:clrMapOvr>
    <a:masterClrMapping/>
  </p:clrMapOvr>
  <p:transition>
    <p:pull dir="d"/>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55376730"/>
      </p:ext>
    </p:extLst>
  </p:cSld>
  <p:clrMapOvr>
    <a:masterClrMapping/>
  </p:clrMapOvr>
  <p:transition>
    <p:pull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36517DA-AECB-441E-A4C9-9F481B1254EB}"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90142399"/>
      </p:ext>
    </p:extLst>
  </p:cSld>
  <p:clrMapOvr>
    <a:masterClrMapping/>
  </p:clrMapOvr>
  <p:transition>
    <p:pull dir="d"/>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71B8DA2-6F9D-45AA-BE0A-3250F022023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64419165"/>
      </p:ext>
    </p:extLst>
  </p:cSld>
  <p:clrMapOvr>
    <a:masterClrMapping/>
  </p:clrMapOvr>
  <p:transition>
    <p:pull dir="d"/>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3CACA3F-1863-471F-B93B-04EE88C16CF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9119366"/>
      </p:ext>
    </p:extLst>
  </p:cSld>
  <p:clrMapOvr>
    <a:masterClrMapping/>
  </p:clrMapOvr>
  <p:transition>
    <p:pull dir="d"/>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52600"/>
            <a:ext cx="7772400" cy="4114800"/>
          </a:xfrm>
        </p:spPr>
        <p:txBody>
          <a:bodyPr/>
          <a:lstStyle/>
          <a:p>
            <a:pPr lvl="0"/>
            <a:endParaRPr lang="en-US" noProof="0" dirty="0" smtClean="0"/>
          </a:p>
        </p:txBody>
      </p:sp>
      <p:sp>
        <p:nvSpPr>
          <p:cNvPr id="4" name="Rectangle 17"/>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Rectangle 18"/>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Rectangle 19"/>
          <p:cNvSpPr>
            <a:spLocks noGrp="1" noChangeArrowheads="1"/>
          </p:cNvSpPr>
          <p:nvPr>
            <p:ph type="sldNum" sz="quarter" idx="12"/>
          </p:nvPr>
        </p:nvSpPr>
        <p:spPr/>
        <p:txBody>
          <a:bodyPr/>
          <a:lstStyle>
            <a:lvl1pPr>
              <a:defRPr/>
            </a:lvl1pPr>
          </a:lstStyle>
          <a:p>
            <a:pPr>
              <a:defRPr/>
            </a:pPr>
            <a:fld id="{BC987901-292D-4F79-A34D-9BC2F755C3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63620538"/>
      </p:ext>
    </p:extLst>
  </p:cSld>
  <p:clrMapOvr>
    <a:masterClrMapping/>
  </p:clrMapOvr>
  <p:transition>
    <p:pull di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429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52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800600" y="1752600"/>
            <a:ext cx="3810000" cy="4114800"/>
          </a:xfrm>
        </p:spPr>
        <p:txBody>
          <a:bodyPr/>
          <a:lstStyle/>
          <a:p>
            <a:pPr lvl="0"/>
            <a:endParaRPr lang="en-US" noProof="0" dirty="0" smtClean="0"/>
          </a:p>
        </p:txBody>
      </p:sp>
      <p:sp>
        <p:nvSpPr>
          <p:cNvPr id="5" name="Rectangle 17"/>
          <p:cNvSpPr>
            <a:spLocks noGrp="1" noChangeArrowheads="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Rectangle 18"/>
          <p:cNvSpPr>
            <a:spLocks noGrp="1" noChangeArrowheads="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Rectangle 19"/>
          <p:cNvSpPr>
            <a:spLocks noGrp="1" noChangeArrowheads="1"/>
          </p:cNvSpPr>
          <p:nvPr>
            <p:ph type="sldNum" sz="quarter" idx="12"/>
          </p:nvPr>
        </p:nvSpPr>
        <p:spPr/>
        <p:txBody>
          <a:bodyPr/>
          <a:lstStyle>
            <a:lvl1pPr>
              <a:defRPr/>
            </a:lvl1pPr>
          </a:lstStyle>
          <a:p>
            <a:pPr>
              <a:defRPr/>
            </a:pPr>
            <a:fld id="{2AEA557A-2D47-4B3B-A9C4-6539078174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6705460"/>
      </p:ext>
    </p:extLst>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2B802D58-48CE-4E4E-9A7E-DA53A1DACF38}"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62D90D8-50F9-4FF6-9127-F07730A7D77A}"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82A1587-DACC-4674-8240-90EC8113A614}" type="slidenum">
              <a:rPr lang="en-US" smtClean="0"/>
              <a:pPr>
                <a:defRPr/>
              </a:pPr>
              <a:t>‹#›</a:t>
            </a:fld>
            <a:endParaRPr lang="en-US" dirty="0"/>
          </a:p>
        </p:txBody>
      </p:sp>
    </p:spTree>
  </p:cSld>
  <p:clrMapOvr>
    <a:masterClrMapping/>
  </p:clrMapOvr>
  <p:transition>
    <p:pull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813" r:id="rId13"/>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164943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6" r:id="rId12"/>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9041831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6737559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FD821DB-B6C8-4B46-A28F-C361846A1C56}"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5009690"/>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Lst>
  <p:transition>
    <p:pull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chart" Target="../charts/chart17.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chart" Target="../charts/chart32.xml"/></Relationships>
</file>

<file path=ppt/slides/_rels/slide32.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0.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chart" Target="../charts/chart37.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chart" Target="../charts/chart3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39.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2286000" y="457200"/>
            <a:ext cx="6399212" cy="2057400"/>
          </a:xfrm>
          <a:noFill/>
        </p:spPr>
        <p:txBody>
          <a:bodyPr>
            <a:normAutofit fontScale="90000"/>
          </a:bodyPr>
          <a:lstStyle/>
          <a:p>
            <a:pPr algn="ctr"/>
            <a:r>
              <a:rPr lang="en-US" dirty="0" smtClean="0"/>
              <a:t>Leavenworth Police Department</a:t>
            </a:r>
            <a:br>
              <a:rPr lang="en-US" dirty="0" smtClean="0"/>
            </a:br>
            <a:r>
              <a:rPr lang="en-US" dirty="0" smtClean="0"/>
              <a:t>2024 Annual Report</a:t>
            </a:r>
          </a:p>
        </p:txBody>
      </p:sp>
      <p:pic>
        <p:nvPicPr>
          <p:cNvPr id="7" name="Picture 6" descr="badge patch - new - gold.bmp"/>
          <p:cNvPicPr>
            <a:picLocks noChangeAspect="1"/>
          </p:cNvPicPr>
          <p:nvPr/>
        </p:nvPicPr>
        <p:blipFill>
          <a:blip r:embed="rId3" cstate="print"/>
          <a:stretch>
            <a:fillRect/>
          </a:stretch>
        </p:blipFill>
        <p:spPr>
          <a:xfrm>
            <a:off x="152400" y="152400"/>
            <a:ext cx="2667000"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2667000"/>
            <a:ext cx="5130800" cy="3848100"/>
          </a:xfrm>
          <a:prstGeom prst="rect">
            <a:avLst/>
          </a:prstGeom>
        </p:spPr>
      </p:pic>
    </p:spTree>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a:t>
            </a:r>
            <a:endParaRPr lang="en-US" dirty="0"/>
          </a:p>
        </p:txBody>
      </p:sp>
      <p:sp>
        <p:nvSpPr>
          <p:cNvPr id="3" name="Text Placeholder 2"/>
          <p:cNvSpPr>
            <a:spLocks noGrp="1"/>
          </p:cNvSpPr>
          <p:nvPr>
            <p:ph type="body" sz="half" idx="1"/>
          </p:nvPr>
        </p:nvSpPr>
        <p:spPr>
          <a:xfrm>
            <a:off x="495300" y="1676400"/>
            <a:ext cx="3124200" cy="3886200"/>
          </a:xfrm>
        </p:spPr>
        <p:txBody>
          <a:bodyPr>
            <a:normAutofit/>
          </a:bodyPr>
          <a:lstStyle/>
          <a:p>
            <a:pPr marL="0" indent="0">
              <a:buNone/>
            </a:pPr>
            <a:r>
              <a:rPr lang="en-US" sz="1800" b="1" smtClean="0"/>
              <a:t>  Mental </a:t>
            </a:r>
            <a:r>
              <a:rPr lang="en-US" sz="1800" b="1" dirty="0" smtClean="0"/>
              <a:t>Health Co-Responder</a:t>
            </a:r>
          </a:p>
          <a:p>
            <a:pPr marL="0" indent="0">
              <a:buNone/>
            </a:pPr>
            <a:endParaRPr lang="en-US" sz="1800" b="1" dirty="0"/>
          </a:p>
        </p:txBody>
      </p:sp>
      <p:graphicFrame>
        <p:nvGraphicFramePr>
          <p:cNvPr id="5" name="Chart Placeholder 4"/>
          <p:cNvGraphicFramePr>
            <a:graphicFrameLocks noGrp="1"/>
          </p:cNvGraphicFramePr>
          <p:nvPr>
            <p:ph type="chart" sz="half" idx="2"/>
            <p:extLst>
              <p:ext uri="{D42A27DB-BD31-4B8C-83A1-F6EECF244321}">
                <p14:modId xmlns:p14="http://schemas.microsoft.com/office/powerpoint/2010/main" val="801526426"/>
              </p:ext>
            </p:extLst>
          </p:nvPr>
        </p:nvGraphicFramePr>
        <p:xfrm>
          <a:off x="3962400" y="1524000"/>
          <a:ext cx="445008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568466096"/>
              </p:ext>
            </p:extLst>
          </p:nvPr>
        </p:nvGraphicFramePr>
        <p:xfrm>
          <a:off x="685800" y="2438400"/>
          <a:ext cx="2743200" cy="2438402"/>
        </p:xfrm>
        <a:graphic>
          <a:graphicData uri="http://schemas.openxmlformats.org/drawingml/2006/table">
            <a:tbl>
              <a:tblPr firstRow="1" firstCol="1" bandRow="1">
                <a:tableStyleId>{5C22544A-7EE6-4342-B048-85BDC9FD1C3A}</a:tableStyleId>
              </a:tblPr>
              <a:tblGrid>
                <a:gridCol w="2236177">
                  <a:extLst>
                    <a:ext uri="{9D8B030D-6E8A-4147-A177-3AD203B41FA5}">
                      <a16:colId xmlns:a16="http://schemas.microsoft.com/office/drawing/2014/main" val="3665553176"/>
                    </a:ext>
                  </a:extLst>
                </a:gridCol>
                <a:gridCol w="507023">
                  <a:extLst>
                    <a:ext uri="{9D8B030D-6E8A-4147-A177-3AD203B41FA5}">
                      <a16:colId xmlns:a16="http://schemas.microsoft.com/office/drawing/2014/main" val="2733291796"/>
                    </a:ext>
                  </a:extLst>
                </a:gridCol>
              </a:tblGrid>
              <a:tr h="304109">
                <a:tc>
                  <a:txBody>
                    <a:bodyPr/>
                    <a:lstStyle/>
                    <a:p>
                      <a:pPr marL="0" marR="0">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Call out</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r">
                        <a:spcBef>
                          <a:spcPts val="0"/>
                        </a:spcBef>
                        <a:spcAft>
                          <a:spcPts val="0"/>
                        </a:spcAft>
                      </a:pPr>
                      <a:r>
                        <a:rPr lang="en-US" sz="1400" dirty="0" smtClean="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rPr>
                        <a:t>45</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3317971702"/>
                  </a:ext>
                </a:extLst>
              </a:tr>
              <a:tr h="304109">
                <a:tc>
                  <a:txBody>
                    <a:bodyPr/>
                    <a:lstStyle/>
                    <a:p>
                      <a:pPr marL="0" marR="0">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Collaboration</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r">
                        <a:spcBef>
                          <a:spcPts val="0"/>
                        </a:spcBef>
                        <a:spcAft>
                          <a:spcPts val="0"/>
                        </a:spcAft>
                      </a:pPr>
                      <a:r>
                        <a:rPr lang="en-US" sz="1400">
                          <a:pattFill prst="pct5">
                            <a:fgClr>
                              <a:schemeClr val="accent1">
                                <a:lumMod val="75000"/>
                              </a:schemeClr>
                            </a:fgClr>
                            <a:bgClr>
                              <a:schemeClr val="bg1"/>
                            </a:bgClr>
                          </a:pattFill>
                          <a:effectLst>
                            <a:outerShdw blurRad="50800" dist="50800" dir="5400000" algn="ctr" rotWithShape="0">
                              <a:schemeClr val="tx1"/>
                            </a:outerShdw>
                          </a:effectLst>
                        </a:rPr>
                        <a:t>283</a:t>
                      </a:r>
                      <a:endParaRPr lang="en-US" sz="140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3476681371"/>
                  </a:ext>
                </a:extLst>
              </a:tr>
              <a:tr h="304109">
                <a:tc>
                  <a:txBody>
                    <a:bodyPr/>
                    <a:lstStyle/>
                    <a:p>
                      <a:pPr marL="0" marR="0">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Initial Contact</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r">
                        <a:spcBef>
                          <a:spcPts val="0"/>
                        </a:spcBef>
                        <a:spcAft>
                          <a:spcPts val="0"/>
                        </a:spcAft>
                      </a:pPr>
                      <a:r>
                        <a:rPr lang="en-US" sz="1400">
                          <a:pattFill prst="pct5">
                            <a:fgClr>
                              <a:schemeClr val="accent1">
                                <a:lumMod val="75000"/>
                              </a:schemeClr>
                            </a:fgClr>
                            <a:bgClr>
                              <a:schemeClr val="bg1"/>
                            </a:bgClr>
                          </a:pattFill>
                          <a:effectLst>
                            <a:outerShdw blurRad="50800" dist="50800" dir="5400000" algn="ctr" rotWithShape="0">
                              <a:schemeClr val="tx1"/>
                            </a:outerShdw>
                          </a:effectLst>
                        </a:rPr>
                        <a:t>238</a:t>
                      </a:r>
                      <a:endParaRPr lang="en-US" sz="140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643656335"/>
                  </a:ext>
                </a:extLst>
              </a:tr>
              <a:tr h="304109">
                <a:tc>
                  <a:txBody>
                    <a:bodyPr/>
                    <a:lstStyle/>
                    <a:p>
                      <a:pPr marL="0" marR="0">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Repeat Contact</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r">
                        <a:spcBef>
                          <a:spcPts val="0"/>
                        </a:spcBef>
                        <a:spcAft>
                          <a:spcPts val="0"/>
                        </a:spcAft>
                      </a:pPr>
                      <a:r>
                        <a:rPr lang="en-US" sz="1400">
                          <a:pattFill prst="pct5">
                            <a:fgClr>
                              <a:schemeClr val="accent1">
                                <a:lumMod val="75000"/>
                              </a:schemeClr>
                            </a:fgClr>
                            <a:bgClr>
                              <a:schemeClr val="bg1"/>
                            </a:bgClr>
                          </a:pattFill>
                          <a:effectLst>
                            <a:outerShdw blurRad="50800" dist="50800" dir="5400000" algn="ctr" rotWithShape="0">
                              <a:schemeClr val="tx1"/>
                            </a:outerShdw>
                          </a:effectLst>
                        </a:rPr>
                        <a:t>279</a:t>
                      </a:r>
                      <a:endParaRPr lang="en-US" sz="140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3121872948"/>
                  </a:ext>
                </a:extLst>
              </a:tr>
              <a:tr h="304109">
                <a:tc>
                  <a:txBody>
                    <a:bodyPr/>
                    <a:lstStyle/>
                    <a:p>
                      <a:pPr marL="0" marR="0">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Telephone</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r">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213</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2431256424"/>
                  </a:ext>
                </a:extLst>
              </a:tr>
              <a:tr h="304109">
                <a:tc>
                  <a:txBody>
                    <a:bodyPr/>
                    <a:lstStyle/>
                    <a:p>
                      <a:pPr marL="0" marR="0">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Self-Initiated</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r">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326</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3422928709"/>
                  </a:ext>
                </a:extLst>
              </a:tr>
              <a:tr h="304109">
                <a:tc>
                  <a:txBody>
                    <a:bodyPr/>
                    <a:lstStyle/>
                    <a:p>
                      <a:pPr marL="0" marR="0">
                        <a:spcBef>
                          <a:spcPts val="0"/>
                        </a:spcBef>
                        <a:spcAft>
                          <a:spcPts val="0"/>
                        </a:spcAft>
                      </a:pPr>
                      <a:r>
                        <a:rPr lang="en-US" sz="1400">
                          <a:pattFill prst="pct5">
                            <a:fgClr>
                              <a:schemeClr val="accent1">
                                <a:lumMod val="75000"/>
                              </a:schemeClr>
                            </a:fgClr>
                            <a:bgClr>
                              <a:schemeClr val="bg1"/>
                            </a:bgClr>
                          </a:pattFill>
                          <a:effectLst>
                            <a:outerShdw blurRad="50800" dist="50800" dir="5400000" algn="ctr" rotWithShape="0">
                              <a:schemeClr val="tx1"/>
                            </a:outerShdw>
                          </a:effectLst>
                        </a:rPr>
                        <a:t>Outreach Attempt</a:t>
                      </a:r>
                      <a:endParaRPr lang="en-US" sz="140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r">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29</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189562381"/>
                  </a:ext>
                </a:extLst>
              </a:tr>
              <a:tr h="309639">
                <a:tc>
                  <a:txBody>
                    <a:bodyPr/>
                    <a:lstStyle/>
                    <a:p>
                      <a:pPr marL="0" marR="0">
                        <a:spcBef>
                          <a:spcPts val="0"/>
                        </a:spcBef>
                        <a:spcAft>
                          <a:spcPts val="0"/>
                        </a:spcAft>
                      </a:pPr>
                      <a:r>
                        <a:rPr lang="en-US" sz="1400">
                          <a:pattFill prst="pct5">
                            <a:fgClr>
                              <a:schemeClr val="accent1">
                                <a:lumMod val="75000"/>
                              </a:schemeClr>
                            </a:fgClr>
                            <a:bgClr>
                              <a:schemeClr val="bg1"/>
                            </a:bgClr>
                          </a:pattFill>
                          <a:effectLst>
                            <a:outerShdw blurRad="50800" dist="50800" dir="5400000" algn="ctr" rotWithShape="0">
                              <a:schemeClr val="tx1"/>
                            </a:outerShdw>
                          </a:effectLst>
                        </a:rPr>
                        <a:t>Total</a:t>
                      </a:r>
                      <a:endParaRPr lang="en-US" sz="140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r">
                        <a:spcBef>
                          <a:spcPts val="0"/>
                        </a:spcBef>
                        <a:spcAft>
                          <a:spcPts val="0"/>
                        </a:spcAft>
                      </a:pPr>
                      <a:r>
                        <a:rPr lang="en-US" sz="1400" dirty="0">
                          <a:pattFill prst="pct5">
                            <a:fgClr>
                              <a:schemeClr val="accent1">
                                <a:lumMod val="75000"/>
                              </a:schemeClr>
                            </a:fgClr>
                            <a:bgClr>
                              <a:schemeClr val="bg1"/>
                            </a:bgClr>
                          </a:pattFill>
                          <a:effectLst>
                            <a:outerShdw blurRad="50800" dist="50800" dir="5400000" algn="ctr" rotWithShape="0">
                              <a:schemeClr val="tx1"/>
                            </a:outerShdw>
                          </a:effectLst>
                        </a:rPr>
                        <a:t>1413</a:t>
                      </a:r>
                      <a:endParaRPr lang="en-US" sz="1400" dirty="0">
                        <a:pattFill prst="pct5">
                          <a:fgClr>
                            <a:schemeClr val="accent1">
                              <a:lumMod val="75000"/>
                            </a:schemeClr>
                          </a:fgClr>
                          <a:bgClr>
                            <a:schemeClr val="bg1"/>
                          </a:bgClr>
                        </a:pattFill>
                        <a:effectLst>
                          <a:outerShdw blurRad="50800" dist="50800" dir="5400000" algn="ctr" rotWithShape="0">
                            <a:schemeClr val="tx1"/>
                          </a:outerShdw>
                        </a:effectLst>
                        <a:latin typeface="Aptos"/>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3876442852"/>
                  </a:ext>
                </a:extLst>
              </a:tr>
            </a:tbl>
          </a:graphicData>
        </a:graphic>
      </p:graphicFrame>
    </p:spTree>
    <p:extLst>
      <p:ext uri="{BB962C8B-B14F-4D97-AF65-F5344CB8AC3E}">
        <p14:creationId xmlns:p14="http://schemas.microsoft.com/office/powerpoint/2010/main" val="3987020147"/>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Criminal Activity – Persons 2024</a:t>
            </a:r>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067181888"/>
              </p:ext>
            </p:extLst>
          </p:nvPr>
        </p:nvGraphicFramePr>
        <p:xfrm>
          <a:off x="4267200" y="1295401"/>
          <a:ext cx="4267202" cy="4927600"/>
        </p:xfrm>
        <a:graphic>
          <a:graphicData uri="http://schemas.openxmlformats.org/drawingml/2006/table">
            <a:tbl>
              <a:tblPr firstRow="1" bandRow="1">
                <a:tableStyleId>{5C22544A-7EE6-4342-B048-85BDC9FD1C3A}</a:tableStyleId>
              </a:tblPr>
              <a:tblGrid>
                <a:gridCol w="819800">
                  <a:extLst>
                    <a:ext uri="{9D8B030D-6E8A-4147-A177-3AD203B41FA5}">
                      <a16:colId xmlns:a16="http://schemas.microsoft.com/office/drawing/2014/main" val="20000"/>
                    </a:ext>
                  </a:extLst>
                </a:gridCol>
                <a:gridCol w="876339">
                  <a:extLst>
                    <a:ext uri="{9D8B030D-6E8A-4147-A177-3AD203B41FA5}">
                      <a16:colId xmlns:a16="http://schemas.microsoft.com/office/drawing/2014/main" val="20001"/>
                    </a:ext>
                  </a:extLst>
                </a:gridCol>
                <a:gridCol w="931463">
                  <a:extLst>
                    <a:ext uri="{9D8B030D-6E8A-4147-A177-3AD203B41FA5}">
                      <a16:colId xmlns:a16="http://schemas.microsoft.com/office/drawing/2014/main" val="20002"/>
                    </a:ext>
                  </a:extLst>
                </a:gridCol>
                <a:gridCol w="819800">
                  <a:extLst>
                    <a:ext uri="{9D8B030D-6E8A-4147-A177-3AD203B41FA5}">
                      <a16:colId xmlns:a16="http://schemas.microsoft.com/office/drawing/2014/main" val="20003"/>
                    </a:ext>
                  </a:extLst>
                </a:gridCol>
                <a:gridCol w="819800">
                  <a:extLst>
                    <a:ext uri="{9D8B030D-6E8A-4147-A177-3AD203B41FA5}">
                      <a16:colId xmlns:a16="http://schemas.microsoft.com/office/drawing/2014/main" val="20004"/>
                    </a:ext>
                  </a:extLst>
                </a:gridCol>
              </a:tblGrid>
              <a:tr h="609600">
                <a:tc>
                  <a:txBody>
                    <a:bodyPr/>
                    <a:lstStyle/>
                    <a:p>
                      <a:pPr algn="ctr"/>
                      <a:r>
                        <a:rPr lang="en-US" sz="1200" dirty="0" smtClean="0"/>
                        <a:t>Area</a:t>
                      </a:r>
                      <a:endParaRPr lang="en-US" sz="1200" dirty="0"/>
                    </a:p>
                  </a:txBody>
                  <a:tcPr anchor="ctr"/>
                </a:tc>
                <a:tc>
                  <a:txBody>
                    <a:bodyPr/>
                    <a:lstStyle/>
                    <a:p>
                      <a:pPr algn="ctr"/>
                      <a:r>
                        <a:rPr lang="en-US" sz="1200" dirty="0" smtClean="0"/>
                        <a:t>Homicides</a:t>
                      </a:r>
                      <a:endParaRPr lang="en-US" sz="1200" dirty="0"/>
                    </a:p>
                  </a:txBody>
                  <a:tcPr anchor="ctr" anchorCtr="1"/>
                </a:tc>
                <a:tc>
                  <a:txBody>
                    <a:bodyPr/>
                    <a:lstStyle/>
                    <a:p>
                      <a:pPr algn="ctr"/>
                      <a:r>
                        <a:rPr lang="en-US" sz="1200" dirty="0" smtClean="0"/>
                        <a:t>Rape</a:t>
                      </a:r>
                      <a:endParaRPr lang="en-US" sz="1200" dirty="0"/>
                    </a:p>
                  </a:txBody>
                  <a:tcPr anchor="ctr" anchorCtr="1"/>
                </a:tc>
                <a:tc>
                  <a:txBody>
                    <a:bodyPr/>
                    <a:lstStyle/>
                    <a:p>
                      <a:pPr algn="ctr"/>
                      <a:r>
                        <a:rPr lang="en-US" sz="1200" dirty="0" smtClean="0"/>
                        <a:t>Robberies</a:t>
                      </a:r>
                      <a:endParaRPr lang="en-US" sz="1200" dirty="0"/>
                    </a:p>
                  </a:txBody>
                  <a:tcPr anchor="ctr" anchorCtr="1"/>
                </a:tc>
                <a:tc>
                  <a:txBody>
                    <a:bodyPr/>
                    <a:lstStyle/>
                    <a:p>
                      <a:pPr algn="ctr"/>
                      <a:r>
                        <a:rPr lang="en-US" sz="1200" dirty="0" smtClean="0"/>
                        <a:t>Assaults</a:t>
                      </a:r>
                      <a:endParaRPr lang="en-US" sz="1200" dirty="0"/>
                    </a:p>
                  </a:txBody>
                  <a:tcPr anchor="ctr" anchorCtr="1"/>
                </a:tc>
                <a:extLst>
                  <a:ext uri="{0D108BD9-81ED-4DB2-BD59-A6C34878D82A}">
                    <a16:rowId xmlns:a16="http://schemas.microsoft.com/office/drawing/2014/main" val="10000"/>
                  </a:ext>
                </a:extLst>
              </a:tr>
              <a:tr h="850900">
                <a:tc>
                  <a:txBody>
                    <a:bodyPr/>
                    <a:lstStyle/>
                    <a:p>
                      <a:pPr algn="ctr"/>
                      <a:r>
                        <a:rPr lang="en-US" sz="1800" dirty="0" smtClean="0"/>
                        <a:t>1</a:t>
                      </a:r>
                      <a:endParaRPr lang="en-US" sz="1800" dirty="0"/>
                    </a:p>
                  </a:txBody>
                  <a:tcPr anchor="ctr">
                    <a:solidFill>
                      <a:schemeClr val="accent6">
                        <a:lumMod val="40000"/>
                        <a:lumOff val="60000"/>
                      </a:schemeClr>
                    </a:solidFill>
                  </a:tcPr>
                </a:tc>
                <a:tc>
                  <a:txBody>
                    <a:bodyPr/>
                    <a:lstStyle/>
                    <a:p>
                      <a:pPr algn="ctr"/>
                      <a:r>
                        <a:rPr lang="en-US" sz="1800" dirty="0" smtClean="0"/>
                        <a:t>0</a:t>
                      </a:r>
                      <a:endParaRPr lang="en-US" sz="1800" dirty="0"/>
                    </a:p>
                  </a:txBody>
                  <a:tcPr anchor="ctr">
                    <a:solidFill>
                      <a:schemeClr val="accent6">
                        <a:lumMod val="40000"/>
                        <a:lumOff val="60000"/>
                      </a:schemeClr>
                    </a:solidFill>
                  </a:tcPr>
                </a:tc>
                <a:tc>
                  <a:txBody>
                    <a:bodyPr/>
                    <a:lstStyle/>
                    <a:p>
                      <a:pPr algn="ctr"/>
                      <a:r>
                        <a:rPr lang="en-US" sz="1800" dirty="0" smtClean="0"/>
                        <a:t>10</a:t>
                      </a:r>
                    </a:p>
                  </a:txBody>
                  <a:tcPr anchor="ctr">
                    <a:solidFill>
                      <a:schemeClr val="accent6">
                        <a:lumMod val="40000"/>
                        <a:lumOff val="60000"/>
                      </a:schemeClr>
                    </a:solidFill>
                  </a:tcPr>
                </a:tc>
                <a:tc>
                  <a:txBody>
                    <a:bodyPr/>
                    <a:lstStyle/>
                    <a:p>
                      <a:pPr algn="ctr"/>
                      <a:r>
                        <a:rPr lang="en-US" sz="1800" dirty="0" smtClean="0"/>
                        <a:t>8</a:t>
                      </a:r>
                      <a:endParaRPr lang="en-US" sz="1800" dirty="0"/>
                    </a:p>
                  </a:txBody>
                  <a:tcPr anchor="ctr">
                    <a:solidFill>
                      <a:schemeClr val="accent6">
                        <a:lumMod val="40000"/>
                        <a:lumOff val="60000"/>
                      </a:schemeClr>
                    </a:solidFill>
                  </a:tcPr>
                </a:tc>
                <a:tc>
                  <a:txBody>
                    <a:bodyPr/>
                    <a:lstStyle/>
                    <a:p>
                      <a:pPr algn="ctr"/>
                      <a:r>
                        <a:rPr lang="en-US" sz="1800" dirty="0" smtClean="0"/>
                        <a:t>97</a:t>
                      </a:r>
                      <a:endParaRPr lang="en-US" sz="1800" dirty="0"/>
                    </a:p>
                  </a:txBody>
                  <a:tcPr anchor="ctr">
                    <a:solidFill>
                      <a:schemeClr val="accent6">
                        <a:lumMod val="40000"/>
                        <a:lumOff val="60000"/>
                      </a:schemeClr>
                    </a:solidFill>
                  </a:tcPr>
                </a:tc>
                <a:extLst>
                  <a:ext uri="{0D108BD9-81ED-4DB2-BD59-A6C34878D82A}">
                    <a16:rowId xmlns:a16="http://schemas.microsoft.com/office/drawing/2014/main" val="10001"/>
                  </a:ext>
                </a:extLst>
              </a:tr>
              <a:tr h="850900">
                <a:tc>
                  <a:txBody>
                    <a:bodyPr/>
                    <a:lstStyle/>
                    <a:p>
                      <a:pPr algn="ctr"/>
                      <a:r>
                        <a:rPr lang="en-US" sz="1800" dirty="0" smtClean="0"/>
                        <a:t>2</a:t>
                      </a:r>
                      <a:endParaRPr lang="en-US" sz="1800" dirty="0"/>
                    </a:p>
                  </a:txBody>
                  <a:tcPr anchor="ctr">
                    <a:solidFill>
                      <a:schemeClr val="accent1">
                        <a:lumMod val="40000"/>
                        <a:lumOff val="60000"/>
                      </a:schemeClr>
                    </a:solidFill>
                  </a:tcPr>
                </a:tc>
                <a:tc>
                  <a:txBody>
                    <a:bodyPr/>
                    <a:lstStyle/>
                    <a:p>
                      <a:pPr algn="ctr"/>
                      <a:r>
                        <a:rPr lang="en-US" sz="1800" dirty="0" smtClean="0"/>
                        <a:t>0</a:t>
                      </a:r>
                      <a:endParaRPr lang="en-US" sz="1800" dirty="0"/>
                    </a:p>
                  </a:txBody>
                  <a:tcPr anchor="ctr">
                    <a:solidFill>
                      <a:schemeClr val="accent1">
                        <a:lumMod val="40000"/>
                        <a:lumOff val="60000"/>
                      </a:schemeClr>
                    </a:solidFill>
                  </a:tcPr>
                </a:tc>
                <a:tc>
                  <a:txBody>
                    <a:bodyPr/>
                    <a:lstStyle/>
                    <a:p>
                      <a:pPr algn="ctr"/>
                      <a:r>
                        <a:rPr lang="en-US" sz="1800" dirty="0" smtClean="0"/>
                        <a:t>14</a:t>
                      </a:r>
                      <a:endParaRPr lang="en-US" sz="1800" dirty="0"/>
                    </a:p>
                  </a:txBody>
                  <a:tcPr anchor="ctr">
                    <a:solidFill>
                      <a:schemeClr val="accent1">
                        <a:lumMod val="40000"/>
                        <a:lumOff val="60000"/>
                      </a:schemeClr>
                    </a:solidFill>
                  </a:tcPr>
                </a:tc>
                <a:tc>
                  <a:txBody>
                    <a:bodyPr/>
                    <a:lstStyle/>
                    <a:p>
                      <a:pPr algn="ctr"/>
                      <a:r>
                        <a:rPr lang="en-US" sz="1800" dirty="0" smtClean="0"/>
                        <a:t>3</a:t>
                      </a:r>
                      <a:endParaRPr lang="en-US" sz="1800" dirty="0"/>
                    </a:p>
                  </a:txBody>
                  <a:tcPr anchor="ctr">
                    <a:solidFill>
                      <a:schemeClr val="accent1">
                        <a:lumMod val="40000"/>
                        <a:lumOff val="60000"/>
                      </a:schemeClr>
                    </a:solidFill>
                  </a:tcPr>
                </a:tc>
                <a:tc>
                  <a:txBody>
                    <a:bodyPr/>
                    <a:lstStyle/>
                    <a:p>
                      <a:pPr algn="ctr"/>
                      <a:r>
                        <a:rPr lang="en-US" sz="1800" dirty="0" smtClean="0"/>
                        <a:t>79</a:t>
                      </a:r>
                      <a:endParaRPr lang="en-US" sz="1800" dirty="0"/>
                    </a:p>
                  </a:txBody>
                  <a:tcPr anchor="ctr">
                    <a:solidFill>
                      <a:schemeClr val="accent1">
                        <a:lumMod val="40000"/>
                        <a:lumOff val="60000"/>
                      </a:schemeClr>
                    </a:solidFill>
                  </a:tcPr>
                </a:tc>
                <a:extLst>
                  <a:ext uri="{0D108BD9-81ED-4DB2-BD59-A6C34878D82A}">
                    <a16:rowId xmlns:a16="http://schemas.microsoft.com/office/drawing/2014/main" val="10002"/>
                  </a:ext>
                </a:extLst>
              </a:tr>
              <a:tr h="850900">
                <a:tc>
                  <a:txBody>
                    <a:bodyPr/>
                    <a:lstStyle/>
                    <a:p>
                      <a:pPr algn="ctr"/>
                      <a:r>
                        <a:rPr lang="en-US" sz="1800" dirty="0" smtClean="0"/>
                        <a:t>3</a:t>
                      </a:r>
                      <a:endParaRPr lang="en-US" sz="1800" dirty="0"/>
                    </a:p>
                  </a:txBody>
                  <a:tcPr anchor="ctr">
                    <a:solidFill>
                      <a:schemeClr val="accent4">
                        <a:lumMod val="40000"/>
                        <a:lumOff val="60000"/>
                      </a:schemeClr>
                    </a:solidFill>
                  </a:tcPr>
                </a:tc>
                <a:tc>
                  <a:txBody>
                    <a:bodyPr/>
                    <a:lstStyle/>
                    <a:p>
                      <a:pPr algn="ctr"/>
                      <a:r>
                        <a:rPr lang="en-US" sz="1800" dirty="0" smtClean="0"/>
                        <a:t>0</a:t>
                      </a:r>
                      <a:endParaRPr lang="en-US" sz="1800" dirty="0"/>
                    </a:p>
                  </a:txBody>
                  <a:tcPr anchor="ctr">
                    <a:solidFill>
                      <a:schemeClr val="accent4">
                        <a:lumMod val="40000"/>
                        <a:lumOff val="60000"/>
                      </a:schemeClr>
                    </a:solidFill>
                  </a:tcPr>
                </a:tc>
                <a:tc>
                  <a:txBody>
                    <a:bodyPr/>
                    <a:lstStyle/>
                    <a:p>
                      <a:pPr algn="ctr"/>
                      <a:r>
                        <a:rPr lang="en-US" sz="1800" dirty="0" smtClean="0"/>
                        <a:t>8</a:t>
                      </a:r>
                      <a:endParaRPr lang="en-US" sz="1800" dirty="0"/>
                    </a:p>
                  </a:txBody>
                  <a:tcPr anchor="ctr">
                    <a:solidFill>
                      <a:schemeClr val="accent4">
                        <a:lumMod val="40000"/>
                        <a:lumOff val="60000"/>
                      </a:schemeClr>
                    </a:solidFill>
                  </a:tcPr>
                </a:tc>
                <a:tc>
                  <a:txBody>
                    <a:bodyPr/>
                    <a:lstStyle/>
                    <a:p>
                      <a:pPr algn="ctr"/>
                      <a:endParaRPr lang="en-US" sz="1800" dirty="0" smtClean="0"/>
                    </a:p>
                    <a:p>
                      <a:pPr algn="ctr"/>
                      <a:r>
                        <a:rPr lang="en-US" sz="1800" dirty="0" smtClean="0"/>
                        <a:t>2</a:t>
                      </a:r>
                    </a:p>
                    <a:p>
                      <a:pPr algn="ctr"/>
                      <a:endParaRPr lang="en-US" sz="1800" dirty="0"/>
                    </a:p>
                  </a:txBody>
                  <a:tcPr anchor="ctr">
                    <a:solidFill>
                      <a:schemeClr val="accent4">
                        <a:lumMod val="40000"/>
                        <a:lumOff val="60000"/>
                      </a:schemeClr>
                    </a:solidFill>
                  </a:tcPr>
                </a:tc>
                <a:tc>
                  <a:txBody>
                    <a:bodyPr/>
                    <a:lstStyle/>
                    <a:p>
                      <a:pPr algn="ctr"/>
                      <a:r>
                        <a:rPr lang="en-US" sz="1800" dirty="0" smtClean="0"/>
                        <a:t>85</a:t>
                      </a:r>
                      <a:endParaRPr lang="en-US" sz="1800" dirty="0"/>
                    </a:p>
                  </a:txBody>
                  <a:tcPr anchor="ctr">
                    <a:solidFill>
                      <a:schemeClr val="accent4">
                        <a:lumMod val="40000"/>
                        <a:lumOff val="60000"/>
                      </a:schemeClr>
                    </a:solidFill>
                  </a:tcPr>
                </a:tc>
                <a:extLst>
                  <a:ext uri="{0D108BD9-81ED-4DB2-BD59-A6C34878D82A}">
                    <a16:rowId xmlns:a16="http://schemas.microsoft.com/office/drawing/2014/main" val="10003"/>
                  </a:ext>
                </a:extLst>
              </a:tr>
              <a:tr h="850900">
                <a:tc>
                  <a:txBody>
                    <a:bodyPr/>
                    <a:lstStyle/>
                    <a:p>
                      <a:pPr algn="ctr"/>
                      <a:r>
                        <a:rPr lang="en-US" sz="1800" dirty="0" smtClean="0"/>
                        <a:t>4</a:t>
                      </a:r>
                      <a:endParaRPr lang="en-US" sz="1800" dirty="0"/>
                    </a:p>
                  </a:txBody>
                  <a:tcPr anchor="ctr">
                    <a:solidFill>
                      <a:schemeClr val="accent3">
                        <a:lumMod val="40000"/>
                        <a:lumOff val="60000"/>
                      </a:schemeClr>
                    </a:solidFill>
                  </a:tcPr>
                </a:tc>
                <a:tc>
                  <a:txBody>
                    <a:bodyPr/>
                    <a:lstStyle/>
                    <a:p>
                      <a:pPr algn="ctr"/>
                      <a:r>
                        <a:rPr lang="en-US" sz="1800" dirty="0" smtClean="0"/>
                        <a:t>0</a:t>
                      </a:r>
                      <a:endParaRPr lang="en-US" sz="1800" dirty="0"/>
                    </a:p>
                  </a:txBody>
                  <a:tcPr anchor="ctr">
                    <a:solidFill>
                      <a:schemeClr val="accent3">
                        <a:lumMod val="40000"/>
                        <a:lumOff val="60000"/>
                      </a:schemeClr>
                    </a:solidFill>
                  </a:tcPr>
                </a:tc>
                <a:tc>
                  <a:txBody>
                    <a:bodyPr/>
                    <a:lstStyle/>
                    <a:p>
                      <a:pPr algn="ctr"/>
                      <a:r>
                        <a:rPr lang="en-US" sz="1800" dirty="0" smtClean="0"/>
                        <a:t>10</a:t>
                      </a:r>
                      <a:endParaRPr lang="en-US" sz="1800" dirty="0"/>
                    </a:p>
                  </a:txBody>
                  <a:tcPr anchor="ctr">
                    <a:solidFill>
                      <a:schemeClr val="accent3">
                        <a:lumMod val="40000"/>
                        <a:lumOff val="60000"/>
                      </a:schemeClr>
                    </a:solidFill>
                  </a:tcPr>
                </a:tc>
                <a:tc>
                  <a:txBody>
                    <a:bodyPr/>
                    <a:lstStyle/>
                    <a:p>
                      <a:pPr algn="ctr"/>
                      <a:r>
                        <a:rPr lang="en-US" sz="1800" dirty="0" smtClean="0"/>
                        <a:t>2</a:t>
                      </a:r>
                      <a:endParaRPr lang="en-US" sz="1800" dirty="0"/>
                    </a:p>
                  </a:txBody>
                  <a:tcPr anchor="ctr">
                    <a:solidFill>
                      <a:schemeClr val="accent3">
                        <a:lumMod val="40000"/>
                        <a:lumOff val="60000"/>
                      </a:schemeClr>
                    </a:solidFill>
                  </a:tcPr>
                </a:tc>
                <a:tc>
                  <a:txBody>
                    <a:bodyPr/>
                    <a:lstStyle/>
                    <a:p>
                      <a:pPr algn="ctr"/>
                      <a:r>
                        <a:rPr lang="en-US" sz="1800" dirty="0" smtClean="0"/>
                        <a:t>72</a:t>
                      </a:r>
                      <a:endParaRPr lang="en-US" sz="1800" dirty="0"/>
                    </a:p>
                  </a:txBody>
                  <a:tcPr anchor="ctr">
                    <a:solidFill>
                      <a:schemeClr val="accent3">
                        <a:lumMod val="40000"/>
                        <a:lumOff val="60000"/>
                      </a:schemeClr>
                    </a:solidFill>
                  </a:tcPr>
                </a:tc>
                <a:extLst>
                  <a:ext uri="{0D108BD9-81ED-4DB2-BD59-A6C34878D82A}">
                    <a16:rowId xmlns:a16="http://schemas.microsoft.com/office/drawing/2014/main" val="10004"/>
                  </a:ext>
                </a:extLst>
              </a:tr>
              <a:tr h="850900">
                <a:tc>
                  <a:txBody>
                    <a:bodyPr/>
                    <a:lstStyle/>
                    <a:p>
                      <a:pPr algn="ctr"/>
                      <a:r>
                        <a:rPr lang="en-US" sz="1800" dirty="0" smtClean="0"/>
                        <a:t>5</a:t>
                      </a:r>
                      <a:endParaRPr lang="en-US" sz="1800" dirty="0"/>
                    </a:p>
                  </a:txBody>
                  <a:tcPr anchor="ctr">
                    <a:solidFill>
                      <a:schemeClr val="accent5">
                        <a:lumMod val="60000"/>
                        <a:lumOff val="40000"/>
                      </a:schemeClr>
                    </a:solidFill>
                  </a:tcPr>
                </a:tc>
                <a:tc>
                  <a:txBody>
                    <a:bodyPr/>
                    <a:lstStyle/>
                    <a:p>
                      <a:pPr algn="ctr"/>
                      <a:r>
                        <a:rPr lang="en-US" sz="1800" dirty="0" smtClean="0"/>
                        <a:t>0</a:t>
                      </a:r>
                      <a:endParaRPr lang="en-US" sz="1800" dirty="0"/>
                    </a:p>
                  </a:txBody>
                  <a:tcPr anchor="ctr">
                    <a:solidFill>
                      <a:schemeClr val="accent5">
                        <a:lumMod val="60000"/>
                        <a:lumOff val="40000"/>
                      </a:schemeClr>
                    </a:solidFill>
                  </a:tcPr>
                </a:tc>
                <a:tc>
                  <a:txBody>
                    <a:bodyPr/>
                    <a:lstStyle/>
                    <a:p>
                      <a:pPr algn="ctr"/>
                      <a:r>
                        <a:rPr lang="en-US" sz="1800" dirty="0" smtClean="0"/>
                        <a:t>8</a:t>
                      </a:r>
                      <a:endParaRPr lang="en-US" sz="1800" dirty="0"/>
                    </a:p>
                  </a:txBody>
                  <a:tcPr anchor="ctr">
                    <a:solidFill>
                      <a:schemeClr val="accent5">
                        <a:lumMod val="60000"/>
                        <a:lumOff val="40000"/>
                      </a:schemeClr>
                    </a:solidFill>
                  </a:tcPr>
                </a:tc>
                <a:tc>
                  <a:txBody>
                    <a:bodyPr/>
                    <a:lstStyle/>
                    <a:p>
                      <a:pPr algn="ctr"/>
                      <a:r>
                        <a:rPr lang="en-US" sz="1800" dirty="0" smtClean="0"/>
                        <a:t>4</a:t>
                      </a:r>
                      <a:endParaRPr lang="en-US" sz="1800" dirty="0"/>
                    </a:p>
                  </a:txBody>
                  <a:tcPr anchor="ctr">
                    <a:solidFill>
                      <a:schemeClr val="accent5">
                        <a:lumMod val="60000"/>
                        <a:lumOff val="40000"/>
                      </a:schemeClr>
                    </a:solidFill>
                  </a:tcPr>
                </a:tc>
                <a:tc>
                  <a:txBody>
                    <a:bodyPr/>
                    <a:lstStyle/>
                    <a:p>
                      <a:pPr algn="ctr"/>
                      <a:r>
                        <a:rPr lang="en-US" sz="1800" dirty="0" smtClean="0"/>
                        <a:t>162</a:t>
                      </a:r>
                      <a:endParaRPr lang="en-US" sz="1800" dirty="0"/>
                    </a:p>
                  </a:txBody>
                  <a:tcPr anchor="ctr">
                    <a:solidFill>
                      <a:schemeClr val="accent5">
                        <a:lumMod val="60000"/>
                        <a:lumOff val="40000"/>
                      </a:schemeClr>
                    </a:solidFill>
                  </a:tcPr>
                </a:tc>
                <a:extLst>
                  <a:ext uri="{0D108BD9-81ED-4DB2-BD59-A6C34878D82A}">
                    <a16:rowId xmlns:a16="http://schemas.microsoft.com/office/drawing/2014/main" val="10005"/>
                  </a:ext>
                </a:extLst>
              </a:tr>
            </a:tbl>
          </a:graphicData>
        </a:graphic>
      </p:graphicFrame>
      <p:pic>
        <p:nvPicPr>
          <p:cNvPr id="7" name="Content Placeholder 6"/>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81002" y="914400"/>
            <a:ext cx="3800887" cy="5181600"/>
          </a:xfrm>
        </p:spPr>
      </p:pic>
    </p:spTree>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917797588"/>
              </p:ext>
            </p:extLst>
          </p:nvPr>
        </p:nvGraphicFramePr>
        <p:xfrm>
          <a:off x="838200" y="1295400"/>
          <a:ext cx="73914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33600" y="492181"/>
            <a:ext cx="5715000" cy="461665"/>
          </a:xfrm>
          <a:prstGeom prst="rect">
            <a:avLst/>
          </a:prstGeom>
          <a:noFill/>
        </p:spPr>
        <p:txBody>
          <a:bodyPr wrap="square" rtlCol="0">
            <a:spAutoFit/>
          </a:bodyPr>
          <a:lstStyle/>
          <a:p>
            <a:r>
              <a:rPr lang="en-US" b="1" dirty="0" smtClean="0"/>
              <a:t>Criminal Activity Persons – 10 Year Trend</a:t>
            </a:r>
            <a:endParaRPr lang="en-US" b="1" dirty="0"/>
          </a:p>
        </p:txBody>
      </p:sp>
    </p:spTree>
    <p:extLst>
      <p:ext uri="{BB962C8B-B14F-4D97-AF65-F5344CB8AC3E}">
        <p14:creationId xmlns:p14="http://schemas.microsoft.com/office/powerpoint/2010/main" val="98184042"/>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Criminal Activity – Property 2024</a:t>
            </a:r>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04800" y="1066800"/>
            <a:ext cx="3668872" cy="5257799"/>
          </a:xfr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2276942818"/>
              </p:ext>
            </p:extLst>
          </p:nvPr>
        </p:nvGraphicFramePr>
        <p:xfrm>
          <a:off x="4267200" y="1219201"/>
          <a:ext cx="4267202" cy="4927600"/>
        </p:xfrm>
        <a:graphic>
          <a:graphicData uri="http://schemas.openxmlformats.org/drawingml/2006/table">
            <a:tbl>
              <a:tblPr firstRow="1" bandRow="1">
                <a:tableStyleId>{5C22544A-7EE6-4342-B048-85BDC9FD1C3A}</a:tableStyleId>
              </a:tblPr>
              <a:tblGrid>
                <a:gridCol w="819800">
                  <a:extLst>
                    <a:ext uri="{9D8B030D-6E8A-4147-A177-3AD203B41FA5}">
                      <a16:colId xmlns:a16="http://schemas.microsoft.com/office/drawing/2014/main" val="20000"/>
                    </a:ext>
                  </a:extLst>
                </a:gridCol>
                <a:gridCol w="876339">
                  <a:extLst>
                    <a:ext uri="{9D8B030D-6E8A-4147-A177-3AD203B41FA5}">
                      <a16:colId xmlns:a16="http://schemas.microsoft.com/office/drawing/2014/main" val="20001"/>
                    </a:ext>
                  </a:extLst>
                </a:gridCol>
                <a:gridCol w="931463">
                  <a:extLst>
                    <a:ext uri="{9D8B030D-6E8A-4147-A177-3AD203B41FA5}">
                      <a16:colId xmlns:a16="http://schemas.microsoft.com/office/drawing/2014/main" val="20002"/>
                    </a:ext>
                  </a:extLst>
                </a:gridCol>
                <a:gridCol w="819800">
                  <a:extLst>
                    <a:ext uri="{9D8B030D-6E8A-4147-A177-3AD203B41FA5}">
                      <a16:colId xmlns:a16="http://schemas.microsoft.com/office/drawing/2014/main" val="20003"/>
                    </a:ext>
                  </a:extLst>
                </a:gridCol>
                <a:gridCol w="819800">
                  <a:extLst>
                    <a:ext uri="{9D8B030D-6E8A-4147-A177-3AD203B41FA5}">
                      <a16:colId xmlns:a16="http://schemas.microsoft.com/office/drawing/2014/main" val="20004"/>
                    </a:ext>
                  </a:extLst>
                </a:gridCol>
              </a:tblGrid>
              <a:tr h="609600">
                <a:tc>
                  <a:txBody>
                    <a:bodyPr/>
                    <a:lstStyle/>
                    <a:p>
                      <a:pPr algn="ctr"/>
                      <a:r>
                        <a:rPr lang="en-US" sz="1200" dirty="0" smtClean="0"/>
                        <a:t>Area</a:t>
                      </a:r>
                      <a:endParaRPr lang="en-US" sz="1200" dirty="0"/>
                    </a:p>
                  </a:txBody>
                  <a:tcPr anchor="ctr"/>
                </a:tc>
                <a:tc>
                  <a:txBody>
                    <a:bodyPr/>
                    <a:lstStyle/>
                    <a:p>
                      <a:pPr algn="ctr"/>
                      <a:r>
                        <a:rPr lang="en-US" sz="1200" dirty="0" smtClean="0"/>
                        <a:t>Theft</a:t>
                      </a:r>
                      <a:endParaRPr lang="en-US" sz="1200" dirty="0"/>
                    </a:p>
                  </a:txBody>
                  <a:tcPr anchor="ctr" anchorCtr="1"/>
                </a:tc>
                <a:tc>
                  <a:txBody>
                    <a:bodyPr/>
                    <a:lstStyle/>
                    <a:p>
                      <a:pPr algn="ctr"/>
                      <a:r>
                        <a:rPr lang="en-US" sz="1200" dirty="0" smtClean="0"/>
                        <a:t>Auto Theft</a:t>
                      </a:r>
                      <a:endParaRPr lang="en-US" sz="1200" dirty="0"/>
                    </a:p>
                  </a:txBody>
                  <a:tcPr anchor="ctr" anchorCtr="1"/>
                </a:tc>
                <a:tc>
                  <a:txBody>
                    <a:bodyPr/>
                    <a:lstStyle/>
                    <a:p>
                      <a:pPr algn="ctr"/>
                      <a:r>
                        <a:rPr lang="en-US" sz="1200" dirty="0" smtClean="0"/>
                        <a:t>Burglaries</a:t>
                      </a:r>
                      <a:endParaRPr lang="en-US" sz="1200" dirty="0"/>
                    </a:p>
                  </a:txBody>
                  <a:tcPr anchor="ctr" anchorCtr="1"/>
                </a:tc>
                <a:tc>
                  <a:txBody>
                    <a:bodyPr/>
                    <a:lstStyle/>
                    <a:p>
                      <a:pPr algn="ctr"/>
                      <a:r>
                        <a:rPr lang="en-US" sz="1200" dirty="0" smtClean="0"/>
                        <a:t>Arson</a:t>
                      </a:r>
                      <a:endParaRPr lang="en-US" sz="1200" dirty="0"/>
                    </a:p>
                  </a:txBody>
                  <a:tcPr anchor="ctr" anchorCtr="1"/>
                </a:tc>
                <a:extLst>
                  <a:ext uri="{0D108BD9-81ED-4DB2-BD59-A6C34878D82A}">
                    <a16:rowId xmlns:a16="http://schemas.microsoft.com/office/drawing/2014/main" val="10000"/>
                  </a:ext>
                </a:extLst>
              </a:tr>
              <a:tr h="850900">
                <a:tc>
                  <a:txBody>
                    <a:bodyPr/>
                    <a:lstStyle/>
                    <a:p>
                      <a:pPr algn="ctr"/>
                      <a:r>
                        <a:rPr lang="en-US" sz="1800" dirty="0" smtClean="0"/>
                        <a:t>1</a:t>
                      </a:r>
                      <a:endParaRPr lang="en-US" sz="1800" dirty="0"/>
                    </a:p>
                  </a:txBody>
                  <a:tcPr anchor="ctr">
                    <a:solidFill>
                      <a:schemeClr val="accent6">
                        <a:lumMod val="40000"/>
                        <a:lumOff val="60000"/>
                      </a:schemeClr>
                    </a:solidFill>
                  </a:tcPr>
                </a:tc>
                <a:tc>
                  <a:txBody>
                    <a:bodyPr/>
                    <a:lstStyle/>
                    <a:p>
                      <a:pPr algn="ctr"/>
                      <a:r>
                        <a:rPr lang="en-US" sz="1800" dirty="0" smtClean="0"/>
                        <a:t>145</a:t>
                      </a:r>
                      <a:endParaRPr lang="en-US" sz="1800" dirty="0"/>
                    </a:p>
                  </a:txBody>
                  <a:tcPr anchor="ctr">
                    <a:solidFill>
                      <a:schemeClr val="accent6">
                        <a:lumMod val="40000"/>
                        <a:lumOff val="60000"/>
                      </a:schemeClr>
                    </a:solidFill>
                  </a:tcPr>
                </a:tc>
                <a:tc>
                  <a:txBody>
                    <a:bodyPr/>
                    <a:lstStyle/>
                    <a:p>
                      <a:pPr algn="ctr"/>
                      <a:r>
                        <a:rPr lang="en-US" sz="1800" dirty="0" smtClean="0"/>
                        <a:t>20</a:t>
                      </a:r>
                      <a:endParaRPr lang="en-US" sz="1800" dirty="0"/>
                    </a:p>
                  </a:txBody>
                  <a:tcPr anchor="ctr">
                    <a:solidFill>
                      <a:schemeClr val="accent6">
                        <a:lumMod val="40000"/>
                        <a:lumOff val="60000"/>
                      </a:schemeClr>
                    </a:solidFill>
                  </a:tcPr>
                </a:tc>
                <a:tc>
                  <a:txBody>
                    <a:bodyPr/>
                    <a:lstStyle/>
                    <a:p>
                      <a:pPr algn="ctr"/>
                      <a:r>
                        <a:rPr lang="en-US" sz="1800" dirty="0" smtClean="0"/>
                        <a:t>72</a:t>
                      </a:r>
                      <a:endParaRPr lang="en-US" sz="1800" dirty="0"/>
                    </a:p>
                  </a:txBody>
                  <a:tcPr anchor="ctr">
                    <a:solidFill>
                      <a:schemeClr val="accent6">
                        <a:lumMod val="40000"/>
                        <a:lumOff val="60000"/>
                      </a:schemeClr>
                    </a:solidFill>
                  </a:tcPr>
                </a:tc>
                <a:tc>
                  <a:txBody>
                    <a:bodyPr/>
                    <a:lstStyle/>
                    <a:p>
                      <a:pPr algn="ctr"/>
                      <a:r>
                        <a:rPr lang="en-US" sz="1800" dirty="0" smtClean="0"/>
                        <a:t>0</a:t>
                      </a:r>
                      <a:endParaRPr lang="en-US" sz="1800" dirty="0"/>
                    </a:p>
                  </a:txBody>
                  <a:tcPr anchor="ctr">
                    <a:solidFill>
                      <a:schemeClr val="accent6">
                        <a:lumMod val="40000"/>
                        <a:lumOff val="60000"/>
                      </a:schemeClr>
                    </a:solidFill>
                  </a:tcPr>
                </a:tc>
                <a:extLst>
                  <a:ext uri="{0D108BD9-81ED-4DB2-BD59-A6C34878D82A}">
                    <a16:rowId xmlns:a16="http://schemas.microsoft.com/office/drawing/2014/main" val="10001"/>
                  </a:ext>
                </a:extLst>
              </a:tr>
              <a:tr h="850900">
                <a:tc>
                  <a:txBody>
                    <a:bodyPr/>
                    <a:lstStyle/>
                    <a:p>
                      <a:pPr algn="ctr"/>
                      <a:r>
                        <a:rPr lang="en-US" sz="1800" dirty="0" smtClean="0"/>
                        <a:t>2</a:t>
                      </a:r>
                      <a:endParaRPr lang="en-US" sz="1800" dirty="0"/>
                    </a:p>
                  </a:txBody>
                  <a:tcPr anchor="ctr">
                    <a:solidFill>
                      <a:schemeClr val="accent1">
                        <a:lumMod val="40000"/>
                        <a:lumOff val="60000"/>
                      </a:schemeClr>
                    </a:solidFill>
                  </a:tcPr>
                </a:tc>
                <a:tc>
                  <a:txBody>
                    <a:bodyPr/>
                    <a:lstStyle/>
                    <a:p>
                      <a:pPr algn="ctr"/>
                      <a:r>
                        <a:rPr lang="en-US" sz="1800" dirty="0" smtClean="0"/>
                        <a:t>149</a:t>
                      </a:r>
                      <a:endParaRPr lang="en-US" sz="1800" dirty="0"/>
                    </a:p>
                  </a:txBody>
                  <a:tcPr anchor="ctr">
                    <a:solidFill>
                      <a:schemeClr val="accent1">
                        <a:lumMod val="40000"/>
                        <a:lumOff val="60000"/>
                      </a:schemeClr>
                    </a:solidFill>
                  </a:tcPr>
                </a:tc>
                <a:tc>
                  <a:txBody>
                    <a:bodyPr/>
                    <a:lstStyle/>
                    <a:p>
                      <a:pPr algn="ctr"/>
                      <a:endParaRPr lang="en-US" sz="1800" dirty="0" smtClean="0"/>
                    </a:p>
                    <a:p>
                      <a:pPr algn="ctr"/>
                      <a:r>
                        <a:rPr lang="en-US" sz="1800" dirty="0" smtClean="0"/>
                        <a:t>49</a:t>
                      </a:r>
                    </a:p>
                    <a:p>
                      <a:pPr algn="ctr"/>
                      <a:endParaRPr lang="en-US" sz="1800" dirty="0" smtClean="0"/>
                    </a:p>
                  </a:txBody>
                  <a:tcPr anchor="ctr">
                    <a:solidFill>
                      <a:schemeClr val="accent1">
                        <a:lumMod val="40000"/>
                        <a:lumOff val="60000"/>
                      </a:schemeClr>
                    </a:solidFill>
                  </a:tcPr>
                </a:tc>
                <a:tc>
                  <a:txBody>
                    <a:bodyPr/>
                    <a:lstStyle/>
                    <a:p>
                      <a:pPr algn="ctr"/>
                      <a:r>
                        <a:rPr lang="en-US" sz="1800" dirty="0" smtClean="0"/>
                        <a:t>71</a:t>
                      </a:r>
                      <a:endParaRPr lang="en-US" sz="1800" dirty="0"/>
                    </a:p>
                  </a:txBody>
                  <a:tcPr anchor="ctr">
                    <a:solidFill>
                      <a:schemeClr val="accent1">
                        <a:lumMod val="40000"/>
                        <a:lumOff val="60000"/>
                      </a:schemeClr>
                    </a:solidFill>
                  </a:tcPr>
                </a:tc>
                <a:tc>
                  <a:txBody>
                    <a:bodyPr/>
                    <a:lstStyle/>
                    <a:p>
                      <a:pPr algn="ctr"/>
                      <a:r>
                        <a:rPr lang="en-US" sz="1800" dirty="0" smtClean="0"/>
                        <a:t>0</a:t>
                      </a:r>
                      <a:endParaRPr lang="en-US" sz="1800" dirty="0"/>
                    </a:p>
                  </a:txBody>
                  <a:tcPr anchor="ctr">
                    <a:solidFill>
                      <a:schemeClr val="accent1">
                        <a:lumMod val="40000"/>
                        <a:lumOff val="60000"/>
                      </a:schemeClr>
                    </a:solidFill>
                  </a:tcPr>
                </a:tc>
                <a:extLst>
                  <a:ext uri="{0D108BD9-81ED-4DB2-BD59-A6C34878D82A}">
                    <a16:rowId xmlns:a16="http://schemas.microsoft.com/office/drawing/2014/main" val="10002"/>
                  </a:ext>
                </a:extLst>
              </a:tr>
              <a:tr h="850900">
                <a:tc>
                  <a:txBody>
                    <a:bodyPr/>
                    <a:lstStyle/>
                    <a:p>
                      <a:pPr algn="ctr"/>
                      <a:r>
                        <a:rPr lang="en-US" sz="1800" dirty="0" smtClean="0"/>
                        <a:t>3</a:t>
                      </a:r>
                      <a:endParaRPr lang="en-US" sz="1800" dirty="0"/>
                    </a:p>
                  </a:txBody>
                  <a:tcPr anchor="ctr">
                    <a:solidFill>
                      <a:schemeClr val="accent4">
                        <a:lumMod val="40000"/>
                        <a:lumOff val="60000"/>
                      </a:schemeClr>
                    </a:solidFill>
                  </a:tcPr>
                </a:tc>
                <a:tc>
                  <a:txBody>
                    <a:bodyPr/>
                    <a:lstStyle/>
                    <a:p>
                      <a:pPr algn="ctr"/>
                      <a:r>
                        <a:rPr lang="en-US" sz="1800" dirty="0" smtClean="0"/>
                        <a:t>57</a:t>
                      </a:r>
                      <a:endParaRPr lang="en-US" sz="1800" dirty="0"/>
                    </a:p>
                  </a:txBody>
                  <a:tcPr anchor="ctr">
                    <a:solidFill>
                      <a:schemeClr val="accent4">
                        <a:lumMod val="40000"/>
                        <a:lumOff val="60000"/>
                      </a:schemeClr>
                    </a:solidFill>
                  </a:tcPr>
                </a:tc>
                <a:tc>
                  <a:txBody>
                    <a:bodyPr/>
                    <a:lstStyle/>
                    <a:p>
                      <a:pPr algn="ctr"/>
                      <a:r>
                        <a:rPr lang="en-US" sz="1800" dirty="0" smtClean="0"/>
                        <a:t>22</a:t>
                      </a:r>
                      <a:endParaRPr lang="en-US" sz="1800" dirty="0"/>
                    </a:p>
                  </a:txBody>
                  <a:tcPr anchor="ctr">
                    <a:solidFill>
                      <a:schemeClr val="accent4">
                        <a:lumMod val="40000"/>
                        <a:lumOff val="60000"/>
                      </a:schemeClr>
                    </a:solidFill>
                  </a:tcPr>
                </a:tc>
                <a:tc>
                  <a:txBody>
                    <a:bodyPr/>
                    <a:lstStyle/>
                    <a:p>
                      <a:pPr algn="ctr"/>
                      <a:r>
                        <a:rPr lang="en-US" sz="1800" dirty="0" smtClean="0"/>
                        <a:t>24</a:t>
                      </a:r>
                      <a:endParaRPr lang="en-US" sz="1800" dirty="0"/>
                    </a:p>
                  </a:txBody>
                  <a:tcPr anchor="ctr">
                    <a:solidFill>
                      <a:schemeClr val="accent4">
                        <a:lumMod val="40000"/>
                        <a:lumOff val="60000"/>
                      </a:schemeClr>
                    </a:solidFill>
                  </a:tcPr>
                </a:tc>
                <a:tc>
                  <a:txBody>
                    <a:bodyPr/>
                    <a:lstStyle/>
                    <a:p>
                      <a:pPr algn="ctr"/>
                      <a:r>
                        <a:rPr lang="en-US" sz="1800" dirty="0" smtClean="0"/>
                        <a:t>0</a:t>
                      </a:r>
                      <a:endParaRPr lang="en-US" sz="1800" dirty="0"/>
                    </a:p>
                  </a:txBody>
                  <a:tcPr anchor="ctr">
                    <a:solidFill>
                      <a:schemeClr val="accent4">
                        <a:lumMod val="40000"/>
                        <a:lumOff val="60000"/>
                      </a:schemeClr>
                    </a:solidFill>
                  </a:tcPr>
                </a:tc>
                <a:extLst>
                  <a:ext uri="{0D108BD9-81ED-4DB2-BD59-A6C34878D82A}">
                    <a16:rowId xmlns:a16="http://schemas.microsoft.com/office/drawing/2014/main" val="10003"/>
                  </a:ext>
                </a:extLst>
              </a:tr>
              <a:tr h="850900">
                <a:tc>
                  <a:txBody>
                    <a:bodyPr/>
                    <a:lstStyle/>
                    <a:p>
                      <a:pPr algn="ctr"/>
                      <a:r>
                        <a:rPr lang="en-US" sz="1800" dirty="0" smtClean="0"/>
                        <a:t>4</a:t>
                      </a:r>
                      <a:endParaRPr lang="en-US" sz="1800" dirty="0"/>
                    </a:p>
                  </a:txBody>
                  <a:tcPr anchor="ctr">
                    <a:solidFill>
                      <a:schemeClr val="accent3">
                        <a:lumMod val="40000"/>
                        <a:lumOff val="60000"/>
                      </a:schemeClr>
                    </a:solidFill>
                  </a:tcPr>
                </a:tc>
                <a:tc>
                  <a:txBody>
                    <a:bodyPr/>
                    <a:lstStyle/>
                    <a:p>
                      <a:pPr algn="ctr"/>
                      <a:r>
                        <a:rPr lang="en-US" sz="1800" dirty="0" smtClean="0"/>
                        <a:t>108</a:t>
                      </a:r>
                      <a:endParaRPr lang="en-US" sz="1800" dirty="0"/>
                    </a:p>
                  </a:txBody>
                  <a:tcPr anchor="ctr">
                    <a:solidFill>
                      <a:schemeClr val="accent3">
                        <a:lumMod val="40000"/>
                        <a:lumOff val="60000"/>
                      </a:schemeClr>
                    </a:solidFill>
                  </a:tcPr>
                </a:tc>
                <a:tc>
                  <a:txBody>
                    <a:bodyPr/>
                    <a:lstStyle/>
                    <a:p>
                      <a:pPr algn="ctr"/>
                      <a:r>
                        <a:rPr lang="en-US" sz="1800" dirty="0" smtClean="0"/>
                        <a:t>15</a:t>
                      </a:r>
                      <a:endParaRPr lang="en-US" sz="1800" dirty="0"/>
                    </a:p>
                  </a:txBody>
                  <a:tcPr anchor="ctr">
                    <a:solidFill>
                      <a:schemeClr val="accent3">
                        <a:lumMod val="40000"/>
                        <a:lumOff val="60000"/>
                      </a:schemeClr>
                    </a:solidFill>
                  </a:tcPr>
                </a:tc>
                <a:tc>
                  <a:txBody>
                    <a:bodyPr/>
                    <a:lstStyle/>
                    <a:p>
                      <a:pPr algn="ctr"/>
                      <a:r>
                        <a:rPr lang="en-US" sz="1800" dirty="0" smtClean="0"/>
                        <a:t>31</a:t>
                      </a:r>
                    </a:p>
                  </a:txBody>
                  <a:tcPr anchor="ctr">
                    <a:solidFill>
                      <a:schemeClr val="accent3">
                        <a:lumMod val="40000"/>
                        <a:lumOff val="60000"/>
                      </a:schemeClr>
                    </a:solidFill>
                  </a:tcPr>
                </a:tc>
                <a:tc>
                  <a:txBody>
                    <a:bodyPr/>
                    <a:lstStyle/>
                    <a:p>
                      <a:pPr algn="ctr"/>
                      <a:r>
                        <a:rPr lang="en-US" sz="1800" dirty="0" smtClean="0"/>
                        <a:t>0</a:t>
                      </a:r>
                      <a:endParaRPr lang="en-US" sz="1800" dirty="0"/>
                    </a:p>
                  </a:txBody>
                  <a:tcPr anchor="ctr">
                    <a:solidFill>
                      <a:schemeClr val="accent3">
                        <a:lumMod val="40000"/>
                        <a:lumOff val="60000"/>
                      </a:schemeClr>
                    </a:solidFill>
                  </a:tcPr>
                </a:tc>
                <a:extLst>
                  <a:ext uri="{0D108BD9-81ED-4DB2-BD59-A6C34878D82A}">
                    <a16:rowId xmlns:a16="http://schemas.microsoft.com/office/drawing/2014/main" val="10004"/>
                  </a:ext>
                </a:extLst>
              </a:tr>
              <a:tr h="850900">
                <a:tc>
                  <a:txBody>
                    <a:bodyPr/>
                    <a:lstStyle/>
                    <a:p>
                      <a:pPr algn="ctr"/>
                      <a:r>
                        <a:rPr lang="en-US" sz="1800" dirty="0" smtClean="0"/>
                        <a:t>5</a:t>
                      </a:r>
                      <a:endParaRPr lang="en-US" sz="1800" dirty="0"/>
                    </a:p>
                  </a:txBody>
                  <a:tcPr anchor="ctr">
                    <a:solidFill>
                      <a:schemeClr val="accent5">
                        <a:lumMod val="60000"/>
                        <a:lumOff val="40000"/>
                      </a:schemeClr>
                    </a:solidFill>
                  </a:tcPr>
                </a:tc>
                <a:tc>
                  <a:txBody>
                    <a:bodyPr/>
                    <a:lstStyle/>
                    <a:p>
                      <a:pPr algn="ctr"/>
                      <a:r>
                        <a:rPr lang="en-US" sz="1800" dirty="0" smtClean="0"/>
                        <a:t>133</a:t>
                      </a:r>
                      <a:endParaRPr lang="en-US" sz="1800" dirty="0"/>
                    </a:p>
                  </a:txBody>
                  <a:tcPr anchor="ctr">
                    <a:solidFill>
                      <a:schemeClr val="accent5">
                        <a:lumMod val="60000"/>
                        <a:lumOff val="40000"/>
                      </a:schemeClr>
                    </a:solidFill>
                  </a:tcPr>
                </a:tc>
                <a:tc>
                  <a:txBody>
                    <a:bodyPr/>
                    <a:lstStyle/>
                    <a:p>
                      <a:pPr algn="ctr"/>
                      <a:r>
                        <a:rPr lang="en-US" sz="1800" dirty="0" smtClean="0"/>
                        <a:t>35</a:t>
                      </a:r>
                      <a:endParaRPr lang="en-US" sz="1800" dirty="0"/>
                    </a:p>
                  </a:txBody>
                  <a:tcPr anchor="ctr">
                    <a:solidFill>
                      <a:schemeClr val="accent5">
                        <a:lumMod val="60000"/>
                        <a:lumOff val="40000"/>
                      </a:schemeClr>
                    </a:solidFill>
                  </a:tcPr>
                </a:tc>
                <a:tc>
                  <a:txBody>
                    <a:bodyPr/>
                    <a:lstStyle/>
                    <a:p>
                      <a:pPr algn="ctr"/>
                      <a:r>
                        <a:rPr lang="en-US" sz="1800" dirty="0" smtClean="0"/>
                        <a:t>77</a:t>
                      </a:r>
                      <a:endParaRPr lang="en-US" sz="1800" dirty="0"/>
                    </a:p>
                  </a:txBody>
                  <a:tcPr anchor="ctr">
                    <a:solidFill>
                      <a:schemeClr val="accent5">
                        <a:lumMod val="60000"/>
                        <a:lumOff val="40000"/>
                      </a:schemeClr>
                    </a:solidFill>
                  </a:tcPr>
                </a:tc>
                <a:tc>
                  <a:txBody>
                    <a:bodyPr/>
                    <a:lstStyle/>
                    <a:p>
                      <a:pPr algn="ctr"/>
                      <a:r>
                        <a:rPr lang="en-US" sz="1800" dirty="0" smtClean="0"/>
                        <a:t>0</a:t>
                      </a:r>
                      <a:endParaRPr lang="en-US" sz="1800" dirty="0"/>
                    </a:p>
                  </a:txBody>
                  <a:tcPr anchor="ctr">
                    <a:solidFill>
                      <a:schemeClr val="accent5">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20136052"/>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709967886"/>
              </p:ext>
            </p:extLst>
          </p:nvPr>
        </p:nvGraphicFramePr>
        <p:xfrm>
          <a:off x="609600" y="1295400"/>
          <a:ext cx="7772400" cy="41656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133600" y="492181"/>
            <a:ext cx="5791200" cy="461665"/>
          </a:xfrm>
          <a:prstGeom prst="rect">
            <a:avLst/>
          </a:prstGeom>
          <a:noFill/>
        </p:spPr>
        <p:txBody>
          <a:bodyPr wrap="square" rtlCol="0">
            <a:spAutoFit/>
          </a:bodyPr>
          <a:lstStyle/>
          <a:p>
            <a:r>
              <a:rPr lang="en-US" b="1" dirty="0" smtClean="0">
                <a:solidFill>
                  <a:prstClr val="black"/>
                </a:solidFill>
              </a:rPr>
              <a:t>Criminal Activity Property– 10 Year Trend</a:t>
            </a:r>
            <a:endParaRPr lang="en-US" b="1" dirty="0">
              <a:solidFill>
                <a:prstClr val="black"/>
              </a:solidFill>
            </a:endParaRPr>
          </a:p>
        </p:txBody>
      </p:sp>
    </p:spTree>
    <p:extLst>
      <p:ext uri="{BB962C8B-B14F-4D97-AF65-F5344CB8AC3E}">
        <p14:creationId xmlns:p14="http://schemas.microsoft.com/office/powerpoint/2010/main" val="890772087"/>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dirty="0" smtClean="0"/>
              <a:t>Part 1 Crimes Reported</a:t>
            </a:r>
          </a:p>
        </p:txBody>
      </p:sp>
      <p:sp>
        <p:nvSpPr>
          <p:cNvPr id="8196" name="Rectangle 3"/>
          <p:cNvSpPr>
            <a:spLocks noGrp="1" noChangeArrowheads="1"/>
          </p:cNvSpPr>
          <p:nvPr>
            <p:ph type="body" sz="half" idx="1"/>
          </p:nvPr>
        </p:nvSpPr>
        <p:spPr>
          <a:xfrm>
            <a:off x="228600" y="2057400"/>
            <a:ext cx="1905000" cy="3157788"/>
          </a:xfrm>
        </p:spPr>
        <p:txBody>
          <a:bodyPr wrap="square">
            <a:spAutoFit/>
          </a:bodyPr>
          <a:lstStyle/>
          <a:p>
            <a:pPr>
              <a:buFont typeface="Monotype Sorts" pitchFamily="2" charset="2"/>
              <a:buNone/>
            </a:pPr>
            <a:r>
              <a:rPr lang="en-US" sz="2400" dirty="0" smtClean="0"/>
              <a:t>Part 1 crimes include:</a:t>
            </a:r>
          </a:p>
          <a:p>
            <a:pPr>
              <a:buClr>
                <a:schemeClr val="tx1"/>
              </a:buClr>
              <a:buFont typeface="Wingdings" pitchFamily="2" charset="2"/>
              <a:buChar char="ð"/>
            </a:pPr>
            <a:r>
              <a:rPr lang="en-US" sz="1800" dirty="0" smtClean="0"/>
              <a:t>Murder</a:t>
            </a:r>
          </a:p>
          <a:p>
            <a:pPr>
              <a:buClr>
                <a:schemeClr val="tx1"/>
              </a:buClr>
              <a:buFont typeface="Wingdings" pitchFamily="2" charset="2"/>
              <a:buChar char="ð"/>
            </a:pPr>
            <a:r>
              <a:rPr lang="en-US" sz="1800" dirty="0" smtClean="0"/>
              <a:t>Rape</a:t>
            </a:r>
          </a:p>
          <a:p>
            <a:pPr>
              <a:buClr>
                <a:schemeClr val="tx1"/>
              </a:buClr>
              <a:buFont typeface="Wingdings" pitchFamily="2" charset="2"/>
              <a:buChar char="ð"/>
            </a:pPr>
            <a:r>
              <a:rPr lang="en-US" sz="1800" dirty="0" smtClean="0"/>
              <a:t>Robbery</a:t>
            </a:r>
          </a:p>
          <a:p>
            <a:pPr>
              <a:buClr>
                <a:schemeClr val="tx1"/>
              </a:buClr>
              <a:buFont typeface="Wingdings" pitchFamily="2" charset="2"/>
              <a:buChar char="ð"/>
            </a:pPr>
            <a:r>
              <a:rPr lang="en-US" sz="1800" dirty="0" smtClean="0"/>
              <a:t>Assault</a:t>
            </a:r>
          </a:p>
          <a:p>
            <a:pPr>
              <a:buClr>
                <a:schemeClr val="tx1"/>
              </a:buClr>
              <a:buFont typeface="Wingdings" pitchFamily="2" charset="2"/>
              <a:buChar char="ð"/>
            </a:pPr>
            <a:r>
              <a:rPr lang="en-US" sz="1800" dirty="0" smtClean="0"/>
              <a:t>Burglary</a:t>
            </a:r>
          </a:p>
          <a:p>
            <a:pPr>
              <a:buClr>
                <a:schemeClr val="tx1"/>
              </a:buClr>
              <a:buFont typeface="Wingdings" pitchFamily="2" charset="2"/>
              <a:buChar char="ð"/>
            </a:pPr>
            <a:r>
              <a:rPr lang="en-US" sz="1800" dirty="0" smtClean="0"/>
              <a:t>Theft</a:t>
            </a:r>
          </a:p>
          <a:p>
            <a:pPr>
              <a:buClr>
                <a:schemeClr val="tx1"/>
              </a:buClr>
              <a:buFont typeface="Wingdings" pitchFamily="2" charset="2"/>
              <a:buChar char="ð"/>
            </a:pPr>
            <a:r>
              <a:rPr lang="en-US" sz="1800" dirty="0" smtClean="0"/>
              <a:t>Auto Theft</a:t>
            </a:r>
          </a:p>
        </p:txBody>
      </p:sp>
      <p:graphicFrame>
        <p:nvGraphicFramePr>
          <p:cNvPr id="5" name="Object 5"/>
          <p:cNvGraphicFramePr>
            <a:graphicFrameLocks noGrp="1" noChangeAspect="1"/>
          </p:cNvGraphicFramePr>
          <p:nvPr>
            <p:ph type="chart" sz="half" idx="2"/>
            <p:extLst>
              <p:ext uri="{D42A27DB-BD31-4B8C-83A1-F6EECF244321}">
                <p14:modId xmlns:p14="http://schemas.microsoft.com/office/powerpoint/2010/main" val="2175641008"/>
              </p:ext>
            </p:extLst>
          </p:nvPr>
        </p:nvGraphicFramePr>
        <p:xfrm>
          <a:off x="1981200" y="1371600"/>
          <a:ext cx="6705600" cy="50641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61258657"/>
      </p:ext>
    </p:extLst>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Object 3"/>
          <p:cNvGraphicFramePr>
            <a:graphicFrameLocks/>
          </p:cNvGraphicFramePr>
          <p:nvPr>
            <p:extLst>
              <p:ext uri="{D42A27DB-BD31-4B8C-83A1-F6EECF244321}">
                <p14:modId xmlns:p14="http://schemas.microsoft.com/office/powerpoint/2010/main" val="2322287671"/>
              </p:ext>
            </p:extLst>
          </p:nvPr>
        </p:nvGraphicFramePr>
        <p:xfrm>
          <a:off x="762000" y="1596409"/>
          <a:ext cx="7010400" cy="4194791"/>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a:xfrm>
            <a:off x="2209800" y="592288"/>
            <a:ext cx="4572000" cy="1004121"/>
          </a:xfrm>
          <a:prstGeom prst="rect">
            <a:avLst/>
          </a:prstGeom>
        </p:spPr>
        <p:txBody>
          <a:bodyPr vert="horz" wrap="square" lIns="91440" tIns="45720" rIns="91440" bIns="45720" rtlCol="0" anchor="ctr">
            <a:spAutoFit/>
          </a:bodyPr>
          <a:lstStyle/>
          <a:p>
            <a:pPr algn="ctr" eaLnBrk="1" fontAlgn="auto" hangingPunct="1">
              <a:spcAft>
                <a:spcPts val="0"/>
              </a:spcAft>
              <a:defRPr/>
            </a:pPr>
            <a:r>
              <a:rPr lang="en-US" sz="3300" dirty="0" smtClean="0">
                <a:solidFill>
                  <a:prstClr val="black"/>
                </a:solidFill>
                <a:latin typeface="Calibri"/>
              </a:rPr>
              <a:t>Clearances</a:t>
            </a:r>
            <a:r>
              <a:rPr lang="en-US" sz="4400" dirty="0" smtClean="0">
                <a:solidFill>
                  <a:prstClr val="black"/>
                </a:solidFill>
                <a:latin typeface="Calibri"/>
              </a:rPr>
              <a:t/>
            </a:r>
            <a:br>
              <a:rPr lang="en-US" sz="4400" dirty="0" smtClean="0">
                <a:solidFill>
                  <a:prstClr val="black"/>
                </a:solidFill>
                <a:latin typeface="Calibri"/>
              </a:rPr>
            </a:br>
            <a:r>
              <a:rPr lang="en-US" dirty="0" smtClean="0">
                <a:solidFill>
                  <a:prstClr val="black"/>
                </a:solidFill>
                <a:latin typeface="Calibri"/>
              </a:rPr>
              <a:t>Percent of Part 1 Crimes Cleared</a:t>
            </a:r>
            <a:endParaRPr lang="en-US" sz="4400" dirty="0" smtClean="0">
              <a:solidFill>
                <a:prstClr val="black"/>
              </a:solidFill>
              <a:latin typeface="Calibri"/>
            </a:endParaRPr>
          </a:p>
        </p:txBody>
      </p:sp>
    </p:spTree>
    <p:extLst>
      <p:ext uri="{BB962C8B-B14F-4D97-AF65-F5344CB8AC3E}">
        <p14:creationId xmlns:p14="http://schemas.microsoft.com/office/powerpoint/2010/main" val="1472024060"/>
      </p:ext>
    </p:extLst>
  </p:cSld>
  <p:clrMapOvr>
    <a:masterClrMapping/>
  </p:clrMapOvr>
  <p:transition>
    <p:pull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838200" y="342900"/>
            <a:ext cx="7924800" cy="861774"/>
          </a:xfrm>
        </p:spPr>
        <p:txBody>
          <a:bodyPr>
            <a:spAutoFit/>
          </a:bodyPr>
          <a:lstStyle/>
          <a:p>
            <a:r>
              <a:rPr lang="en-US" sz="3000" dirty="0" smtClean="0"/>
              <a:t>Part 2 Crimes Reported</a:t>
            </a:r>
            <a:r>
              <a:rPr lang="en-US" sz="4000" dirty="0" smtClean="0"/>
              <a:t/>
            </a:r>
            <a:br>
              <a:rPr lang="en-US" sz="4000" dirty="0" smtClean="0"/>
            </a:br>
            <a:r>
              <a:rPr lang="en-US" sz="2000" dirty="0" smtClean="0"/>
              <a:t>Part 2 crimes include all criminal events not included in the Part 1 index.</a:t>
            </a:r>
          </a:p>
        </p:txBody>
      </p:sp>
      <p:graphicFrame>
        <p:nvGraphicFramePr>
          <p:cNvPr id="4" name="Object 0"/>
          <p:cNvGraphicFramePr>
            <a:graphicFrameLocks noGrp="1"/>
          </p:cNvGraphicFramePr>
          <p:nvPr>
            <p:ph type="chart" sz="half" idx="2"/>
            <p:extLst>
              <p:ext uri="{D42A27DB-BD31-4B8C-83A1-F6EECF244321}">
                <p14:modId xmlns:p14="http://schemas.microsoft.com/office/powerpoint/2010/main" val="1229694059"/>
              </p:ext>
            </p:extLst>
          </p:nvPr>
        </p:nvGraphicFramePr>
        <p:xfrm>
          <a:off x="1066800" y="1524000"/>
          <a:ext cx="72390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554610"/>
      </p:ext>
    </p:extLst>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0"/>
          <p:cNvGraphicFramePr>
            <a:graphicFrameLocks/>
          </p:cNvGraphicFramePr>
          <p:nvPr>
            <p:extLst>
              <p:ext uri="{D42A27DB-BD31-4B8C-83A1-F6EECF244321}">
                <p14:modId xmlns:p14="http://schemas.microsoft.com/office/powerpoint/2010/main" val="3999526124"/>
              </p:ext>
            </p:extLst>
          </p:nvPr>
        </p:nvGraphicFramePr>
        <p:xfrm>
          <a:off x="762000" y="1689922"/>
          <a:ext cx="76200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250559" y="685801"/>
            <a:ext cx="4572000" cy="1004121"/>
          </a:xfrm>
          <a:prstGeom prst="rect">
            <a:avLst/>
          </a:prstGeom>
        </p:spPr>
        <p:txBody>
          <a:bodyPr>
            <a:spAutoFit/>
          </a:bodyPr>
          <a:lstStyle/>
          <a:p>
            <a:pPr algn="ctr" eaLnBrk="1" fontAlgn="auto" hangingPunct="1">
              <a:spcAft>
                <a:spcPts val="0"/>
              </a:spcAft>
              <a:defRPr/>
            </a:pPr>
            <a:r>
              <a:rPr lang="en-US" sz="3300" dirty="0">
                <a:solidFill>
                  <a:prstClr val="black"/>
                </a:solidFill>
                <a:latin typeface="Calibri"/>
              </a:rPr>
              <a:t>Clearances</a:t>
            </a:r>
            <a:r>
              <a:rPr lang="en-US" sz="4400" dirty="0">
                <a:solidFill>
                  <a:prstClr val="black"/>
                </a:solidFill>
                <a:latin typeface="Calibri"/>
              </a:rPr>
              <a:t/>
            </a:r>
            <a:br>
              <a:rPr lang="en-US" sz="4400" dirty="0">
                <a:solidFill>
                  <a:prstClr val="black"/>
                </a:solidFill>
                <a:latin typeface="Calibri"/>
              </a:rPr>
            </a:br>
            <a:r>
              <a:rPr lang="en-US" dirty="0">
                <a:solidFill>
                  <a:prstClr val="black"/>
                </a:solidFill>
                <a:latin typeface="Calibri"/>
              </a:rPr>
              <a:t>Percent of Part </a:t>
            </a:r>
            <a:r>
              <a:rPr lang="en-US" dirty="0" smtClean="0">
                <a:solidFill>
                  <a:prstClr val="black"/>
                </a:solidFill>
                <a:latin typeface="Calibri"/>
              </a:rPr>
              <a:t>2 </a:t>
            </a:r>
            <a:r>
              <a:rPr lang="en-US" dirty="0">
                <a:solidFill>
                  <a:prstClr val="black"/>
                </a:solidFill>
                <a:latin typeface="Calibri"/>
              </a:rPr>
              <a:t>Crimes Cleared</a:t>
            </a:r>
            <a:endParaRPr lang="en-US" sz="4400" dirty="0">
              <a:solidFill>
                <a:prstClr val="black"/>
              </a:solidFill>
              <a:latin typeface="Calibri"/>
            </a:endParaRPr>
          </a:p>
        </p:txBody>
      </p:sp>
    </p:spTree>
    <p:extLst>
      <p:ext uri="{BB962C8B-B14F-4D97-AF65-F5344CB8AC3E}">
        <p14:creationId xmlns:p14="http://schemas.microsoft.com/office/powerpoint/2010/main" val="2005801728"/>
      </p:ext>
    </p:extLst>
  </p:cSld>
  <p:clrMapOvr>
    <a:masterClrMapping/>
  </p:clrMapOvr>
  <p:transition>
    <p:pull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6"/>
          <p:cNvSpPr>
            <a:spLocks noGrp="1" noChangeArrowheads="1"/>
          </p:cNvSpPr>
          <p:nvPr>
            <p:ph type="title"/>
          </p:nvPr>
        </p:nvSpPr>
        <p:spPr>
          <a:xfrm>
            <a:off x="838200" y="342900"/>
            <a:ext cx="7772400" cy="1104900"/>
          </a:xfrm>
        </p:spPr>
        <p:txBody>
          <a:bodyPr>
            <a:normAutofit fontScale="90000"/>
          </a:bodyPr>
          <a:lstStyle/>
          <a:p>
            <a:r>
              <a:rPr lang="en-US" dirty="0" smtClean="0"/>
              <a:t>Clearances</a:t>
            </a:r>
            <a:br>
              <a:rPr lang="en-US" dirty="0" smtClean="0"/>
            </a:br>
            <a:r>
              <a:rPr lang="en-US" sz="2400" dirty="0" smtClean="0"/>
              <a:t>Percent of Part I &amp; II Crimes Cleared</a:t>
            </a:r>
            <a:endParaRPr lang="en-US" dirty="0" smtClean="0"/>
          </a:p>
        </p:txBody>
      </p:sp>
      <p:graphicFrame>
        <p:nvGraphicFramePr>
          <p:cNvPr id="5" name="Object 1027"/>
          <p:cNvGraphicFramePr>
            <a:graphicFrameLocks noGrp="1" noChangeAspect="1"/>
          </p:cNvGraphicFramePr>
          <p:nvPr>
            <p:ph type="chart" idx="1"/>
            <p:extLst>
              <p:ext uri="{D42A27DB-BD31-4B8C-83A1-F6EECF244321}">
                <p14:modId xmlns:p14="http://schemas.microsoft.com/office/powerpoint/2010/main" val="3526406280"/>
              </p:ext>
            </p:extLst>
          </p:nvPr>
        </p:nvGraphicFramePr>
        <p:xfrm>
          <a:off x="838200" y="1752600"/>
          <a:ext cx="77724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17948828"/>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Leavenworth Police Department Organizational Chart</a:t>
            </a:r>
            <a:endParaRPr lang="en-US" dirty="0"/>
          </a:p>
        </p:txBody>
      </p:sp>
      <p:grpSp>
        <p:nvGrpSpPr>
          <p:cNvPr id="3" name="Group 2"/>
          <p:cNvGrpSpPr/>
          <p:nvPr/>
        </p:nvGrpSpPr>
        <p:grpSpPr>
          <a:xfrm>
            <a:off x="609600" y="1524000"/>
            <a:ext cx="7772400" cy="4058195"/>
            <a:chOff x="457200" y="1600200"/>
            <a:chExt cx="8229600" cy="4525963"/>
          </a:xfrm>
        </p:grpSpPr>
        <p:sp>
          <p:nvSpPr>
            <p:cNvPr id="4" name="Rectangle 3"/>
            <p:cNvSpPr/>
            <p:nvPr/>
          </p:nvSpPr>
          <p:spPr>
            <a:xfrm>
              <a:off x="457200" y="1600200"/>
              <a:ext cx="8229600" cy="4525963"/>
            </a:xfrm>
            <a:prstGeom prst="rect">
              <a:avLst/>
            </a:prstGeom>
            <a:noFill/>
            <a:ln>
              <a:solidFill>
                <a:schemeClr val="bg1"/>
              </a:solidFill>
            </a:ln>
            <a:effectLst>
              <a:innerShdw blurRad="63500" dist="50800" dir="16200000">
                <a:prstClr val="black">
                  <a:alpha val="50000"/>
                </a:prstClr>
              </a:innerShdw>
            </a:effectLst>
          </p:spPr>
        </p:sp>
        <p:sp>
          <p:nvSpPr>
            <p:cNvPr id="5" name="Freeform 4"/>
            <p:cNvSpPr/>
            <p:nvPr/>
          </p:nvSpPr>
          <p:spPr>
            <a:xfrm>
              <a:off x="6313172" y="2166942"/>
              <a:ext cx="118926" cy="269771"/>
            </a:xfrm>
            <a:custGeom>
              <a:avLst/>
              <a:gdLst/>
              <a:ahLst/>
              <a:cxnLst/>
              <a:rect l="0" t="0" r="0" b="0"/>
              <a:pathLst>
                <a:path>
                  <a:moveTo>
                    <a:pt x="0" y="0"/>
                  </a:moveTo>
                  <a:lnTo>
                    <a:pt x="0" y="269771"/>
                  </a:lnTo>
                  <a:lnTo>
                    <a:pt x="118926" y="269771"/>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6" name="Freeform 5"/>
            <p:cNvSpPr/>
            <p:nvPr/>
          </p:nvSpPr>
          <p:spPr>
            <a:xfrm>
              <a:off x="622877" y="4236852"/>
              <a:ext cx="91440" cy="1147598"/>
            </a:xfrm>
            <a:custGeom>
              <a:avLst/>
              <a:gdLst/>
              <a:ahLst/>
              <a:cxnLst/>
              <a:rect l="0" t="0" r="0" b="0"/>
              <a:pathLst>
                <a:path>
                  <a:moveTo>
                    <a:pt x="45720" y="0"/>
                  </a:moveTo>
                  <a:lnTo>
                    <a:pt x="45720" y="1147598"/>
                  </a:lnTo>
                  <a:lnTo>
                    <a:pt x="123917" y="114759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7" name="Freeform 6"/>
            <p:cNvSpPr/>
            <p:nvPr/>
          </p:nvSpPr>
          <p:spPr>
            <a:xfrm>
              <a:off x="622877" y="4236852"/>
              <a:ext cx="91440" cy="714832"/>
            </a:xfrm>
            <a:custGeom>
              <a:avLst/>
              <a:gdLst/>
              <a:ahLst/>
              <a:cxnLst/>
              <a:rect l="0" t="0" r="0" b="0"/>
              <a:pathLst>
                <a:path>
                  <a:moveTo>
                    <a:pt x="45720" y="0"/>
                  </a:moveTo>
                  <a:lnTo>
                    <a:pt x="45720" y="714832"/>
                  </a:lnTo>
                  <a:lnTo>
                    <a:pt x="123917" y="71483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8" name="Freeform 7"/>
            <p:cNvSpPr/>
            <p:nvPr/>
          </p:nvSpPr>
          <p:spPr>
            <a:xfrm>
              <a:off x="668597" y="4236852"/>
              <a:ext cx="96956" cy="281037"/>
            </a:xfrm>
            <a:custGeom>
              <a:avLst/>
              <a:gdLst/>
              <a:ahLst/>
              <a:cxnLst/>
              <a:rect l="0" t="0" r="0" b="0"/>
              <a:pathLst>
                <a:path>
                  <a:moveTo>
                    <a:pt x="0" y="0"/>
                  </a:moveTo>
                  <a:lnTo>
                    <a:pt x="0" y="281037"/>
                  </a:lnTo>
                  <a:lnTo>
                    <a:pt x="96956" y="28103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9" name="Freeform 8"/>
            <p:cNvSpPr/>
            <p:nvPr/>
          </p:nvSpPr>
          <p:spPr>
            <a:xfrm>
              <a:off x="945506" y="3804234"/>
              <a:ext cx="1472553" cy="130927"/>
            </a:xfrm>
            <a:custGeom>
              <a:avLst/>
              <a:gdLst/>
              <a:ahLst/>
              <a:cxnLst/>
              <a:rect l="0" t="0" r="0" b="0"/>
              <a:pathLst>
                <a:path>
                  <a:moveTo>
                    <a:pt x="1472553" y="0"/>
                  </a:moveTo>
                  <a:lnTo>
                    <a:pt x="1472553" y="67572"/>
                  </a:lnTo>
                  <a:lnTo>
                    <a:pt x="0" y="67572"/>
                  </a:lnTo>
                  <a:lnTo>
                    <a:pt x="0" y="13092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1" name="Freeform 10"/>
            <p:cNvSpPr/>
            <p:nvPr/>
          </p:nvSpPr>
          <p:spPr>
            <a:xfrm>
              <a:off x="3108960" y="4236852"/>
              <a:ext cx="91440" cy="130191"/>
            </a:xfrm>
            <a:custGeom>
              <a:avLst/>
              <a:gdLst/>
              <a:ahLst/>
              <a:cxnLst/>
              <a:rect l="0" t="0" r="0" b="0"/>
              <a:pathLst>
                <a:path>
                  <a:moveTo>
                    <a:pt x="45720" y="0"/>
                  </a:moveTo>
                  <a:lnTo>
                    <a:pt x="45720" y="130191"/>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2" name="Freeform 11"/>
            <p:cNvSpPr/>
            <p:nvPr/>
          </p:nvSpPr>
          <p:spPr>
            <a:xfrm>
              <a:off x="2418059" y="3804234"/>
              <a:ext cx="736620" cy="130927"/>
            </a:xfrm>
            <a:custGeom>
              <a:avLst/>
              <a:gdLst/>
              <a:ahLst/>
              <a:cxnLst/>
              <a:rect l="0" t="0" r="0" b="0"/>
              <a:pathLst>
                <a:path>
                  <a:moveTo>
                    <a:pt x="0" y="0"/>
                  </a:moveTo>
                  <a:lnTo>
                    <a:pt x="0" y="67572"/>
                  </a:lnTo>
                  <a:lnTo>
                    <a:pt x="736620" y="67572"/>
                  </a:lnTo>
                  <a:lnTo>
                    <a:pt x="736620" y="13092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3" name="Freeform 12"/>
            <p:cNvSpPr/>
            <p:nvPr/>
          </p:nvSpPr>
          <p:spPr>
            <a:xfrm>
              <a:off x="2370632" y="4237000"/>
              <a:ext cx="91440" cy="131075"/>
            </a:xfrm>
            <a:custGeom>
              <a:avLst/>
              <a:gdLst/>
              <a:ahLst/>
              <a:cxnLst/>
              <a:rect l="0" t="0" r="0" b="0"/>
              <a:pathLst>
                <a:path>
                  <a:moveTo>
                    <a:pt x="45720" y="0"/>
                  </a:moveTo>
                  <a:lnTo>
                    <a:pt x="45720" y="67720"/>
                  </a:lnTo>
                  <a:lnTo>
                    <a:pt x="47427" y="67720"/>
                  </a:lnTo>
                  <a:lnTo>
                    <a:pt x="47427" y="13107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4" name="Freeform 13"/>
            <p:cNvSpPr/>
            <p:nvPr/>
          </p:nvSpPr>
          <p:spPr>
            <a:xfrm>
              <a:off x="2370632" y="3804234"/>
              <a:ext cx="91440" cy="131075"/>
            </a:xfrm>
            <a:custGeom>
              <a:avLst/>
              <a:gdLst/>
              <a:ahLst/>
              <a:cxnLst/>
              <a:rect l="0" t="0" r="0" b="0"/>
              <a:pathLst>
                <a:path>
                  <a:moveTo>
                    <a:pt x="47427" y="0"/>
                  </a:moveTo>
                  <a:lnTo>
                    <a:pt x="47427" y="67720"/>
                  </a:lnTo>
                  <a:lnTo>
                    <a:pt x="45720" y="67720"/>
                  </a:lnTo>
                  <a:lnTo>
                    <a:pt x="45720" y="13107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5" name="Freeform 14"/>
            <p:cNvSpPr/>
            <p:nvPr/>
          </p:nvSpPr>
          <p:spPr>
            <a:xfrm>
              <a:off x="1713364" y="3804234"/>
              <a:ext cx="704695" cy="130927"/>
            </a:xfrm>
            <a:custGeom>
              <a:avLst/>
              <a:gdLst/>
              <a:ahLst/>
              <a:cxnLst/>
              <a:rect l="0" t="0" r="0" b="0"/>
              <a:pathLst>
                <a:path>
                  <a:moveTo>
                    <a:pt x="704695" y="0"/>
                  </a:moveTo>
                  <a:lnTo>
                    <a:pt x="704695" y="67572"/>
                  </a:lnTo>
                  <a:lnTo>
                    <a:pt x="0" y="67572"/>
                  </a:lnTo>
                  <a:lnTo>
                    <a:pt x="0" y="13092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6" name="Freeform 15"/>
            <p:cNvSpPr/>
            <p:nvPr/>
          </p:nvSpPr>
          <p:spPr>
            <a:xfrm>
              <a:off x="2418059" y="3804234"/>
              <a:ext cx="1434105" cy="122302"/>
            </a:xfrm>
            <a:custGeom>
              <a:avLst/>
              <a:gdLst/>
              <a:ahLst/>
              <a:cxnLst/>
              <a:rect l="0" t="0" r="0" b="0"/>
              <a:pathLst>
                <a:path>
                  <a:moveTo>
                    <a:pt x="0" y="0"/>
                  </a:moveTo>
                  <a:lnTo>
                    <a:pt x="0" y="58947"/>
                  </a:lnTo>
                  <a:lnTo>
                    <a:pt x="1434105" y="58947"/>
                  </a:lnTo>
                  <a:lnTo>
                    <a:pt x="1434105" y="12230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7" name="Freeform 16"/>
            <p:cNvSpPr/>
            <p:nvPr/>
          </p:nvSpPr>
          <p:spPr>
            <a:xfrm>
              <a:off x="2418059" y="3078278"/>
              <a:ext cx="1649259" cy="424264"/>
            </a:xfrm>
            <a:custGeom>
              <a:avLst/>
              <a:gdLst/>
              <a:ahLst/>
              <a:cxnLst/>
              <a:rect l="0" t="0" r="0" b="0"/>
              <a:pathLst>
                <a:path>
                  <a:moveTo>
                    <a:pt x="1649259" y="0"/>
                  </a:moveTo>
                  <a:lnTo>
                    <a:pt x="1649259" y="360909"/>
                  </a:lnTo>
                  <a:lnTo>
                    <a:pt x="0" y="360909"/>
                  </a:lnTo>
                  <a:lnTo>
                    <a:pt x="0" y="424264"/>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8" name="Freeform 17"/>
            <p:cNvSpPr/>
            <p:nvPr/>
          </p:nvSpPr>
          <p:spPr>
            <a:xfrm>
              <a:off x="4309297" y="4235588"/>
              <a:ext cx="91440" cy="768488"/>
            </a:xfrm>
            <a:custGeom>
              <a:avLst/>
              <a:gdLst/>
              <a:ahLst/>
              <a:cxnLst/>
              <a:rect l="0" t="0" r="0" b="0"/>
              <a:pathLst>
                <a:path>
                  <a:moveTo>
                    <a:pt x="45720" y="0"/>
                  </a:moveTo>
                  <a:lnTo>
                    <a:pt x="45720" y="768488"/>
                  </a:lnTo>
                  <a:lnTo>
                    <a:pt x="126820" y="768488"/>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9" name="Freeform 18"/>
            <p:cNvSpPr/>
            <p:nvPr/>
          </p:nvSpPr>
          <p:spPr>
            <a:xfrm>
              <a:off x="4309297" y="4235588"/>
              <a:ext cx="91440" cy="340087"/>
            </a:xfrm>
            <a:custGeom>
              <a:avLst/>
              <a:gdLst/>
              <a:ahLst/>
              <a:cxnLst/>
              <a:rect l="0" t="0" r="0" b="0"/>
              <a:pathLst>
                <a:path>
                  <a:moveTo>
                    <a:pt x="45720" y="0"/>
                  </a:moveTo>
                  <a:lnTo>
                    <a:pt x="45720" y="340087"/>
                  </a:lnTo>
                  <a:lnTo>
                    <a:pt x="126820" y="34008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0" name="Freeform 19"/>
            <p:cNvSpPr/>
            <p:nvPr/>
          </p:nvSpPr>
          <p:spPr>
            <a:xfrm>
              <a:off x="4550650" y="3811284"/>
              <a:ext cx="91440" cy="122613"/>
            </a:xfrm>
            <a:custGeom>
              <a:avLst/>
              <a:gdLst/>
              <a:ahLst/>
              <a:cxnLst/>
              <a:rect l="0" t="0" r="0" b="0"/>
              <a:pathLst>
                <a:path>
                  <a:moveTo>
                    <a:pt x="45720" y="0"/>
                  </a:moveTo>
                  <a:lnTo>
                    <a:pt x="45720" y="122613"/>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1" name="Freeform 20"/>
            <p:cNvSpPr/>
            <p:nvPr/>
          </p:nvSpPr>
          <p:spPr>
            <a:xfrm>
              <a:off x="4067319" y="3078278"/>
              <a:ext cx="529051" cy="431315"/>
            </a:xfrm>
            <a:custGeom>
              <a:avLst/>
              <a:gdLst/>
              <a:ahLst/>
              <a:cxnLst/>
              <a:rect l="0" t="0" r="0" b="0"/>
              <a:pathLst>
                <a:path>
                  <a:moveTo>
                    <a:pt x="0" y="0"/>
                  </a:moveTo>
                  <a:lnTo>
                    <a:pt x="0" y="367960"/>
                  </a:lnTo>
                  <a:lnTo>
                    <a:pt x="529051" y="367960"/>
                  </a:lnTo>
                  <a:lnTo>
                    <a:pt x="529051" y="431315"/>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2" name="Freeform 21"/>
            <p:cNvSpPr/>
            <p:nvPr/>
          </p:nvSpPr>
          <p:spPr>
            <a:xfrm>
              <a:off x="5428782" y="3779308"/>
              <a:ext cx="91440" cy="118923"/>
            </a:xfrm>
            <a:custGeom>
              <a:avLst/>
              <a:gdLst/>
              <a:ahLst/>
              <a:cxnLst/>
              <a:rect l="0" t="0" r="0" b="0"/>
              <a:pathLst>
                <a:path>
                  <a:moveTo>
                    <a:pt x="45720" y="0"/>
                  </a:moveTo>
                  <a:lnTo>
                    <a:pt x="45720" y="118923"/>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3" name="Freeform 22"/>
            <p:cNvSpPr/>
            <p:nvPr/>
          </p:nvSpPr>
          <p:spPr>
            <a:xfrm>
              <a:off x="4067319" y="3078278"/>
              <a:ext cx="1407182" cy="399339"/>
            </a:xfrm>
            <a:custGeom>
              <a:avLst/>
              <a:gdLst/>
              <a:ahLst/>
              <a:cxnLst/>
              <a:rect l="0" t="0" r="0" b="0"/>
              <a:pathLst>
                <a:path>
                  <a:moveTo>
                    <a:pt x="0" y="0"/>
                  </a:moveTo>
                  <a:lnTo>
                    <a:pt x="0" y="335984"/>
                  </a:lnTo>
                  <a:lnTo>
                    <a:pt x="1407182" y="335984"/>
                  </a:lnTo>
                  <a:lnTo>
                    <a:pt x="1407182" y="399339"/>
                  </a:lnTo>
                </a:path>
              </a:pathLst>
            </a:custGeom>
            <a:noFill/>
            <a:ln>
              <a:solidFill>
                <a:schemeClr val="bg1"/>
              </a:solidFill>
            </a:ln>
          </p:spPr>
          <p:style>
            <a:lnRef idx="2">
              <a:scrgbClr r="0" g="0" b="0"/>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4" name="Freeform 23"/>
            <p:cNvSpPr/>
            <p:nvPr/>
          </p:nvSpPr>
          <p:spPr>
            <a:xfrm>
              <a:off x="6129809" y="4620540"/>
              <a:ext cx="91440" cy="399339"/>
            </a:xfrm>
            <a:custGeom>
              <a:avLst/>
              <a:gdLst/>
              <a:ahLst/>
              <a:cxnLst/>
              <a:rect l="0" t="0" r="0" b="0"/>
              <a:pathLst>
                <a:path>
                  <a:moveTo>
                    <a:pt x="45720" y="0"/>
                  </a:moveTo>
                  <a:lnTo>
                    <a:pt x="45720" y="399339"/>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5" name="Freeform 24"/>
            <p:cNvSpPr/>
            <p:nvPr/>
          </p:nvSpPr>
          <p:spPr>
            <a:xfrm>
              <a:off x="6175529" y="3799826"/>
              <a:ext cx="962050" cy="519022"/>
            </a:xfrm>
            <a:custGeom>
              <a:avLst/>
              <a:gdLst/>
              <a:ahLst/>
              <a:cxnLst/>
              <a:rect l="0" t="0" r="0" b="0"/>
              <a:pathLst>
                <a:path>
                  <a:moveTo>
                    <a:pt x="962050" y="0"/>
                  </a:moveTo>
                  <a:lnTo>
                    <a:pt x="962050" y="455667"/>
                  </a:lnTo>
                  <a:lnTo>
                    <a:pt x="0" y="455667"/>
                  </a:lnTo>
                  <a:lnTo>
                    <a:pt x="0" y="51902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6" name="Freeform 25"/>
            <p:cNvSpPr/>
            <p:nvPr/>
          </p:nvSpPr>
          <p:spPr>
            <a:xfrm>
              <a:off x="6830836" y="4620540"/>
              <a:ext cx="91440" cy="399339"/>
            </a:xfrm>
            <a:custGeom>
              <a:avLst/>
              <a:gdLst/>
              <a:ahLst/>
              <a:cxnLst/>
              <a:rect l="0" t="0" r="0" b="0"/>
              <a:pathLst>
                <a:path>
                  <a:moveTo>
                    <a:pt x="45720" y="0"/>
                  </a:moveTo>
                  <a:lnTo>
                    <a:pt x="45720" y="399339"/>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7" name="Freeform 26"/>
            <p:cNvSpPr/>
            <p:nvPr/>
          </p:nvSpPr>
          <p:spPr>
            <a:xfrm>
              <a:off x="6876556" y="3799826"/>
              <a:ext cx="261022" cy="519022"/>
            </a:xfrm>
            <a:custGeom>
              <a:avLst/>
              <a:gdLst/>
              <a:ahLst/>
              <a:cxnLst/>
              <a:rect l="0" t="0" r="0" b="0"/>
              <a:pathLst>
                <a:path>
                  <a:moveTo>
                    <a:pt x="261022" y="0"/>
                  </a:moveTo>
                  <a:lnTo>
                    <a:pt x="261022" y="455667"/>
                  </a:lnTo>
                  <a:lnTo>
                    <a:pt x="0" y="455667"/>
                  </a:lnTo>
                  <a:lnTo>
                    <a:pt x="0" y="51902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8" name="Freeform 27"/>
            <p:cNvSpPr/>
            <p:nvPr/>
          </p:nvSpPr>
          <p:spPr>
            <a:xfrm>
              <a:off x="7530860" y="4589253"/>
              <a:ext cx="129857" cy="430623"/>
            </a:xfrm>
            <a:custGeom>
              <a:avLst/>
              <a:gdLst/>
              <a:ahLst/>
              <a:cxnLst/>
              <a:rect l="0" t="0" r="0" b="0"/>
              <a:pathLst>
                <a:path>
                  <a:moveTo>
                    <a:pt x="45720" y="0"/>
                  </a:moveTo>
                  <a:lnTo>
                    <a:pt x="45720" y="399336"/>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9" name="Freeform 28"/>
            <p:cNvSpPr/>
            <p:nvPr/>
          </p:nvSpPr>
          <p:spPr>
            <a:xfrm>
              <a:off x="7137579" y="3799826"/>
              <a:ext cx="440004" cy="519022"/>
            </a:xfrm>
            <a:custGeom>
              <a:avLst/>
              <a:gdLst/>
              <a:ahLst/>
              <a:cxnLst/>
              <a:rect l="0" t="0" r="0" b="0"/>
              <a:pathLst>
                <a:path>
                  <a:moveTo>
                    <a:pt x="0" y="0"/>
                  </a:moveTo>
                  <a:lnTo>
                    <a:pt x="0" y="455667"/>
                  </a:lnTo>
                  <a:lnTo>
                    <a:pt x="440004" y="455667"/>
                  </a:lnTo>
                  <a:lnTo>
                    <a:pt x="440004" y="51902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0" name="Freeform 29"/>
            <p:cNvSpPr/>
            <p:nvPr/>
          </p:nvSpPr>
          <p:spPr>
            <a:xfrm rot="10680000" flipH="1" flipV="1">
              <a:off x="8206291" y="4575674"/>
              <a:ext cx="114749" cy="444371"/>
            </a:xfrm>
            <a:custGeom>
              <a:avLst/>
              <a:gdLst/>
              <a:ahLst/>
              <a:cxnLst/>
              <a:rect l="0" t="0" r="0" b="0"/>
              <a:pathLst>
                <a:path>
                  <a:moveTo>
                    <a:pt x="60701" y="0"/>
                  </a:moveTo>
                  <a:lnTo>
                    <a:pt x="45720" y="559506"/>
                  </a:lnTo>
                </a:path>
              </a:pathLst>
            </a:custGeom>
            <a:noFill/>
            <a:ln>
              <a:solidFill>
                <a:schemeClr val="dk2">
                  <a:shade val="80000"/>
                  <a:hueOff val="0"/>
                  <a:satOff val="0"/>
                  <a:lumOff val="0"/>
                </a:schemeClr>
              </a:solidFill>
            </a:ln>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1" name="Freeform 30"/>
            <p:cNvSpPr/>
            <p:nvPr/>
          </p:nvSpPr>
          <p:spPr>
            <a:xfrm>
              <a:off x="7137579" y="3799826"/>
              <a:ext cx="1119755" cy="519022"/>
            </a:xfrm>
            <a:custGeom>
              <a:avLst/>
              <a:gdLst/>
              <a:ahLst/>
              <a:cxnLst/>
              <a:rect l="0" t="0" r="0" b="0"/>
              <a:pathLst>
                <a:path>
                  <a:moveTo>
                    <a:pt x="0" y="0"/>
                  </a:moveTo>
                  <a:lnTo>
                    <a:pt x="0" y="455667"/>
                  </a:lnTo>
                  <a:lnTo>
                    <a:pt x="1119755" y="455667"/>
                  </a:lnTo>
                  <a:lnTo>
                    <a:pt x="1119755" y="519022"/>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2" name="Freeform 31"/>
            <p:cNvSpPr/>
            <p:nvPr/>
          </p:nvSpPr>
          <p:spPr>
            <a:xfrm>
              <a:off x="4067319" y="3078278"/>
              <a:ext cx="3070259" cy="419857"/>
            </a:xfrm>
            <a:custGeom>
              <a:avLst/>
              <a:gdLst/>
              <a:ahLst/>
              <a:cxnLst/>
              <a:rect l="0" t="0" r="0" b="0"/>
              <a:pathLst>
                <a:path>
                  <a:moveTo>
                    <a:pt x="0" y="0"/>
                  </a:moveTo>
                  <a:lnTo>
                    <a:pt x="0" y="356502"/>
                  </a:lnTo>
                  <a:lnTo>
                    <a:pt x="3070259" y="356502"/>
                  </a:lnTo>
                  <a:lnTo>
                    <a:pt x="3070259" y="419857"/>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3" name="Freeform 32"/>
            <p:cNvSpPr/>
            <p:nvPr/>
          </p:nvSpPr>
          <p:spPr>
            <a:xfrm>
              <a:off x="4067319" y="2166942"/>
              <a:ext cx="2245853" cy="609644"/>
            </a:xfrm>
            <a:custGeom>
              <a:avLst/>
              <a:gdLst/>
              <a:ahLst/>
              <a:cxnLst/>
              <a:rect l="0" t="0" r="0" b="0"/>
              <a:pathLst>
                <a:path>
                  <a:moveTo>
                    <a:pt x="2245853" y="0"/>
                  </a:moveTo>
                  <a:lnTo>
                    <a:pt x="2245853" y="546289"/>
                  </a:lnTo>
                  <a:lnTo>
                    <a:pt x="0" y="546289"/>
                  </a:lnTo>
                  <a:lnTo>
                    <a:pt x="0" y="609644"/>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4" name="Freeform 33"/>
            <p:cNvSpPr/>
            <p:nvPr/>
          </p:nvSpPr>
          <p:spPr>
            <a:xfrm>
              <a:off x="7812279" y="3078278"/>
              <a:ext cx="91440" cy="118926"/>
            </a:xfrm>
            <a:custGeom>
              <a:avLst/>
              <a:gdLst/>
              <a:ahLst/>
              <a:cxnLst/>
              <a:rect l="0" t="0" r="0" b="0"/>
              <a:pathLst>
                <a:path>
                  <a:moveTo>
                    <a:pt x="45720" y="0"/>
                  </a:moveTo>
                  <a:lnTo>
                    <a:pt x="45720" y="118926"/>
                  </a:lnTo>
                </a:path>
              </a:pathLst>
            </a:custGeom>
            <a:noFill/>
          </p:spPr>
          <p:style>
            <a:lnRef idx="2">
              <a:schemeClr val="dk2">
                <a:shade val="8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5" name="Freeform 34"/>
            <p:cNvSpPr/>
            <p:nvPr/>
          </p:nvSpPr>
          <p:spPr>
            <a:xfrm>
              <a:off x="6313172" y="2166942"/>
              <a:ext cx="1544826" cy="609644"/>
            </a:xfrm>
            <a:custGeom>
              <a:avLst/>
              <a:gdLst/>
              <a:ahLst/>
              <a:cxnLst/>
              <a:rect l="0" t="0" r="0" b="0"/>
              <a:pathLst>
                <a:path>
                  <a:moveTo>
                    <a:pt x="0" y="0"/>
                  </a:moveTo>
                  <a:lnTo>
                    <a:pt x="0" y="546289"/>
                  </a:lnTo>
                  <a:lnTo>
                    <a:pt x="1544826" y="546289"/>
                  </a:lnTo>
                  <a:lnTo>
                    <a:pt x="1544826" y="609644"/>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6" name="Freeform 35"/>
            <p:cNvSpPr/>
            <p:nvPr/>
          </p:nvSpPr>
          <p:spPr>
            <a:xfrm>
              <a:off x="6011481" y="186525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Chief of Police</a:t>
              </a:r>
              <a:endParaRPr lang="en-US" sz="700" kern="1200" dirty="0"/>
            </a:p>
          </p:txBody>
        </p:sp>
        <p:sp>
          <p:nvSpPr>
            <p:cNvPr id="37" name="Freeform 36"/>
            <p:cNvSpPr/>
            <p:nvPr/>
          </p:nvSpPr>
          <p:spPr>
            <a:xfrm>
              <a:off x="7556308" y="2776587"/>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Administrative Sgt.</a:t>
              </a:r>
              <a:endParaRPr lang="en-US" sz="700" kern="1200" dirty="0"/>
            </a:p>
          </p:txBody>
        </p:sp>
        <p:sp>
          <p:nvSpPr>
            <p:cNvPr id="38" name="Freeform 37"/>
            <p:cNvSpPr/>
            <p:nvPr/>
          </p:nvSpPr>
          <p:spPr>
            <a:xfrm>
              <a:off x="7556308" y="3197204"/>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SRO</a:t>
              </a:r>
              <a:endParaRPr lang="en-US" sz="700" kern="1200" dirty="0"/>
            </a:p>
          </p:txBody>
        </p:sp>
        <p:sp>
          <p:nvSpPr>
            <p:cNvPr id="39" name="Freeform 38"/>
            <p:cNvSpPr/>
            <p:nvPr/>
          </p:nvSpPr>
          <p:spPr>
            <a:xfrm>
              <a:off x="3765628" y="2776587"/>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Deputy Chief of Police</a:t>
              </a:r>
              <a:endParaRPr lang="en-US" sz="700" kern="1200" dirty="0"/>
            </a:p>
          </p:txBody>
        </p:sp>
        <p:sp>
          <p:nvSpPr>
            <p:cNvPr id="40" name="Freeform 39"/>
            <p:cNvSpPr/>
            <p:nvPr/>
          </p:nvSpPr>
          <p:spPr>
            <a:xfrm>
              <a:off x="6835888" y="3498135"/>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Operations Lt.</a:t>
              </a:r>
              <a:endParaRPr lang="en-US" sz="700" kern="1200" dirty="0"/>
            </a:p>
          </p:txBody>
        </p:sp>
        <p:sp>
          <p:nvSpPr>
            <p:cNvPr id="41" name="Freeform 40"/>
            <p:cNvSpPr/>
            <p:nvPr/>
          </p:nvSpPr>
          <p:spPr>
            <a:xfrm>
              <a:off x="7955644" y="431884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Traffic Sergeant</a:t>
              </a:r>
              <a:endParaRPr lang="en-US" sz="700" kern="1200" dirty="0"/>
            </a:p>
          </p:txBody>
        </p:sp>
        <p:sp>
          <p:nvSpPr>
            <p:cNvPr id="42" name="Freeform 41"/>
            <p:cNvSpPr/>
            <p:nvPr/>
          </p:nvSpPr>
          <p:spPr>
            <a:xfrm>
              <a:off x="8012586" y="500407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Traffic Officers</a:t>
              </a:r>
            </a:p>
            <a:p>
              <a:pPr lvl="0" algn="ctr" defTabSz="311150">
                <a:lnSpc>
                  <a:spcPct val="90000"/>
                </a:lnSpc>
                <a:spcBef>
                  <a:spcPct val="0"/>
                </a:spcBef>
                <a:spcAft>
                  <a:spcPct val="35000"/>
                </a:spcAft>
              </a:pPr>
              <a:r>
                <a:rPr lang="en-US" sz="700" dirty="0" smtClean="0"/>
                <a:t>(3)</a:t>
              </a:r>
              <a:endParaRPr lang="en-US" sz="700" kern="1200" dirty="0"/>
            </a:p>
          </p:txBody>
        </p:sp>
        <p:sp>
          <p:nvSpPr>
            <p:cNvPr id="43" name="Freeform 42"/>
            <p:cNvSpPr/>
            <p:nvPr/>
          </p:nvSpPr>
          <p:spPr>
            <a:xfrm>
              <a:off x="7275892" y="431884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Day Shift Sgt. (2)</a:t>
              </a:r>
              <a:endParaRPr lang="en-US" sz="700" kern="1200" dirty="0"/>
            </a:p>
          </p:txBody>
        </p:sp>
        <p:sp>
          <p:nvSpPr>
            <p:cNvPr id="44" name="Freeform 43"/>
            <p:cNvSpPr/>
            <p:nvPr/>
          </p:nvSpPr>
          <p:spPr>
            <a:xfrm>
              <a:off x="7275892" y="501987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Patrol Officers</a:t>
              </a:r>
            </a:p>
            <a:p>
              <a:pPr lvl="0" algn="ctr" defTabSz="311150">
                <a:lnSpc>
                  <a:spcPct val="90000"/>
                </a:lnSpc>
                <a:spcBef>
                  <a:spcPct val="0"/>
                </a:spcBef>
                <a:spcAft>
                  <a:spcPct val="35000"/>
                </a:spcAft>
              </a:pPr>
              <a:r>
                <a:rPr lang="en-US" sz="700" dirty="0" smtClean="0"/>
                <a:t>(9)</a:t>
              </a:r>
              <a:endParaRPr lang="en-US" sz="700" kern="1200" dirty="0"/>
            </a:p>
          </p:txBody>
        </p:sp>
        <p:sp>
          <p:nvSpPr>
            <p:cNvPr id="45" name="Freeform 44"/>
            <p:cNvSpPr/>
            <p:nvPr/>
          </p:nvSpPr>
          <p:spPr>
            <a:xfrm>
              <a:off x="6574865" y="431884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Afternoon Shift Sgt. (2)</a:t>
              </a:r>
              <a:endParaRPr lang="en-US" sz="700" kern="1200" dirty="0"/>
            </a:p>
          </p:txBody>
        </p:sp>
        <p:sp>
          <p:nvSpPr>
            <p:cNvPr id="46" name="Freeform 45"/>
            <p:cNvSpPr/>
            <p:nvPr/>
          </p:nvSpPr>
          <p:spPr>
            <a:xfrm>
              <a:off x="6574865" y="501987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Patrol Officers</a:t>
              </a:r>
            </a:p>
            <a:p>
              <a:pPr lvl="0" algn="ctr" defTabSz="311150">
                <a:lnSpc>
                  <a:spcPct val="90000"/>
                </a:lnSpc>
                <a:spcBef>
                  <a:spcPct val="0"/>
                </a:spcBef>
                <a:spcAft>
                  <a:spcPct val="35000"/>
                </a:spcAft>
              </a:pPr>
              <a:r>
                <a:rPr lang="en-US" sz="700" dirty="0" smtClean="0"/>
                <a:t>(9)</a:t>
              </a:r>
              <a:endParaRPr lang="en-US" sz="700" kern="1200" dirty="0"/>
            </a:p>
          </p:txBody>
        </p:sp>
        <p:sp>
          <p:nvSpPr>
            <p:cNvPr id="47" name="Freeform 46"/>
            <p:cNvSpPr/>
            <p:nvPr/>
          </p:nvSpPr>
          <p:spPr>
            <a:xfrm>
              <a:off x="5873838" y="431884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Night Shift Sgt. (2)</a:t>
              </a:r>
              <a:endParaRPr lang="en-US" sz="700" kern="1200" dirty="0"/>
            </a:p>
          </p:txBody>
        </p:sp>
        <p:sp>
          <p:nvSpPr>
            <p:cNvPr id="48" name="Freeform 47"/>
            <p:cNvSpPr/>
            <p:nvPr/>
          </p:nvSpPr>
          <p:spPr>
            <a:xfrm>
              <a:off x="5873838" y="501987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Patrol Officers</a:t>
              </a:r>
            </a:p>
            <a:p>
              <a:pPr lvl="0" algn="ctr" defTabSz="311150">
                <a:lnSpc>
                  <a:spcPct val="90000"/>
                </a:lnSpc>
                <a:spcBef>
                  <a:spcPct val="0"/>
                </a:spcBef>
                <a:spcAft>
                  <a:spcPct val="35000"/>
                </a:spcAft>
              </a:pPr>
              <a:r>
                <a:rPr lang="en-US" sz="700" dirty="0" smtClean="0"/>
                <a:t>(9)</a:t>
              </a:r>
              <a:endParaRPr lang="en-US" sz="700" kern="1200" dirty="0"/>
            </a:p>
          </p:txBody>
        </p:sp>
        <p:sp>
          <p:nvSpPr>
            <p:cNvPr id="49" name="Freeform 48"/>
            <p:cNvSpPr/>
            <p:nvPr/>
          </p:nvSpPr>
          <p:spPr>
            <a:xfrm>
              <a:off x="5172811" y="3477617"/>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Technical Sgt.</a:t>
              </a:r>
              <a:endParaRPr lang="en-US" sz="700" kern="1200" dirty="0"/>
            </a:p>
          </p:txBody>
        </p:sp>
        <p:sp>
          <p:nvSpPr>
            <p:cNvPr id="50" name="Freeform 49"/>
            <p:cNvSpPr/>
            <p:nvPr/>
          </p:nvSpPr>
          <p:spPr>
            <a:xfrm>
              <a:off x="5172811" y="389823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Evidence Custodian</a:t>
              </a:r>
              <a:endParaRPr lang="en-US" sz="700" kern="1200" dirty="0"/>
            </a:p>
          </p:txBody>
        </p:sp>
        <p:sp>
          <p:nvSpPr>
            <p:cNvPr id="51" name="Freeform 50"/>
            <p:cNvSpPr/>
            <p:nvPr/>
          </p:nvSpPr>
          <p:spPr>
            <a:xfrm>
              <a:off x="4294679" y="3509593"/>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Investigations Lt.</a:t>
              </a:r>
              <a:endParaRPr lang="en-US" sz="700" kern="1200" dirty="0"/>
            </a:p>
          </p:txBody>
        </p:sp>
        <p:sp>
          <p:nvSpPr>
            <p:cNvPr id="52" name="Freeform 51"/>
            <p:cNvSpPr/>
            <p:nvPr/>
          </p:nvSpPr>
          <p:spPr>
            <a:xfrm>
              <a:off x="4294679" y="3933897"/>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Detective Sgt.</a:t>
              </a:r>
              <a:endParaRPr lang="en-US" sz="700" kern="1200" dirty="0"/>
            </a:p>
          </p:txBody>
        </p:sp>
        <p:sp>
          <p:nvSpPr>
            <p:cNvPr id="53" name="Freeform 52"/>
            <p:cNvSpPr/>
            <p:nvPr/>
          </p:nvSpPr>
          <p:spPr>
            <a:xfrm>
              <a:off x="4436118" y="4424830"/>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Detectives (8)</a:t>
              </a:r>
              <a:endParaRPr lang="en-US" sz="700" kern="1200" dirty="0"/>
            </a:p>
          </p:txBody>
        </p:sp>
        <p:sp>
          <p:nvSpPr>
            <p:cNvPr id="54" name="Freeform 53"/>
            <p:cNvSpPr/>
            <p:nvPr/>
          </p:nvSpPr>
          <p:spPr>
            <a:xfrm>
              <a:off x="4436118" y="485323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Administrative Clerk</a:t>
              </a:r>
              <a:endParaRPr lang="en-US" sz="700" kern="1200" dirty="0"/>
            </a:p>
          </p:txBody>
        </p:sp>
        <p:sp>
          <p:nvSpPr>
            <p:cNvPr id="55" name="Freeform 54"/>
            <p:cNvSpPr/>
            <p:nvPr/>
          </p:nvSpPr>
          <p:spPr>
            <a:xfrm>
              <a:off x="2116368" y="3502543"/>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Support Services Lt.</a:t>
              </a:r>
              <a:endParaRPr lang="en-US" sz="700" kern="1200" dirty="0"/>
            </a:p>
          </p:txBody>
        </p:sp>
        <p:sp>
          <p:nvSpPr>
            <p:cNvPr id="56" name="Freeform 55"/>
            <p:cNvSpPr/>
            <p:nvPr/>
          </p:nvSpPr>
          <p:spPr>
            <a:xfrm>
              <a:off x="3550474" y="392653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Municipal Court Liaison</a:t>
              </a:r>
              <a:endParaRPr lang="en-US" sz="700" kern="1200" dirty="0"/>
            </a:p>
          </p:txBody>
        </p:sp>
        <p:sp>
          <p:nvSpPr>
            <p:cNvPr id="57" name="Freeform 56"/>
            <p:cNvSpPr/>
            <p:nvPr/>
          </p:nvSpPr>
          <p:spPr>
            <a:xfrm>
              <a:off x="1411673" y="393516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Administrative Specialist</a:t>
              </a:r>
              <a:endParaRPr lang="en-US" sz="700" kern="1200" dirty="0"/>
            </a:p>
          </p:txBody>
        </p:sp>
        <p:sp>
          <p:nvSpPr>
            <p:cNvPr id="58" name="Freeform 57"/>
            <p:cNvSpPr/>
            <p:nvPr/>
          </p:nvSpPr>
          <p:spPr>
            <a:xfrm>
              <a:off x="2116368" y="3935309"/>
              <a:ext cx="599966" cy="301690"/>
            </a:xfrm>
            <a:custGeom>
              <a:avLst/>
              <a:gdLst>
                <a:gd name="connsiteX0" fmla="*/ 0 w 599966"/>
                <a:gd name="connsiteY0" fmla="*/ 0 h 301690"/>
                <a:gd name="connsiteX1" fmla="*/ 599966 w 599966"/>
                <a:gd name="connsiteY1" fmla="*/ 0 h 301690"/>
                <a:gd name="connsiteX2" fmla="*/ 599966 w 599966"/>
                <a:gd name="connsiteY2" fmla="*/ 301690 h 301690"/>
                <a:gd name="connsiteX3" fmla="*/ 0 w 599966"/>
                <a:gd name="connsiteY3" fmla="*/ 301690 h 301690"/>
                <a:gd name="connsiteX4" fmla="*/ 0 w 599966"/>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966" h="301690">
                  <a:moveTo>
                    <a:pt x="0" y="0"/>
                  </a:moveTo>
                  <a:lnTo>
                    <a:pt x="599966" y="0"/>
                  </a:lnTo>
                  <a:lnTo>
                    <a:pt x="599966"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Dispatch Sgt.</a:t>
              </a:r>
              <a:endParaRPr lang="en-US" sz="700" kern="1200" dirty="0"/>
            </a:p>
          </p:txBody>
        </p:sp>
        <p:sp>
          <p:nvSpPr>
            <p:cNvPr id="59" name="Freeform 58"/>
            <p:cNvSpPr/>
            <p:nvPr/>
          </p:nvSpPr>
          <p:spPr>
            <a:xfrm>
              <a:off x="2116368" y="436807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Dispatchers</a:t>
              </a:r>
              <a:endParaRPr lang="en-US" sz="700" kern="1200" dirty="0"/>
            </a:p>
          </p:txBody>
        </p:sp>
        <p:sp>
          <p:nvSpPr>
            <p:cNvPr id="60" name="Freeform 59"/>
            <p:cNvSpPr/>
            <p:nvPr/>
          </p:nvSpPr>
          <p:spPr>
            <a:xfrm>
              <a:off x="2852989" y="3935161"/>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Records Supervisor</a:t>
              </a:r>
              <a:endParaRPr lang="en-US" sz="700" kern="1200" dirty="0"/>
            </a:p>
          </p:txBody>
        </p:sp>
        <p:sp>
          <p:nvSpPr>
            <p:cNvPr id="61" name="Freeform 60"/>
            <p:cNvSpPr/>
            <p:nvPr/>
          </p:nvSpPr>
          <p:spPr>
            <a:xfrm>
              <a:off x="2852989" y="4367044"/>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Records Clerks</a:t>
              </a:r>
              <a:endParaRPr lang="en-US" sz="700" kern="1200" dirty="0"/>
            </a:p>
          </p:txBody>
        </p:sp>
        <p:sp>
          <p:nvSpPr>
            <p:cNvPr id="62" name="Freeform 61"/>
            <p:cNvSpPr/>
            <p:nvPr/>
          </p:nvSpPr>
          <p:spPr>
            <a:xfrm>
              <a:off x="599370" y="3935161"/>
              <a:ext cx="692271" cy="301690"/>
            </a:xfrm>
            <a:custGeom>
              <a:avLst/>
              <a:gdLst>
                <a:gd name="connsiteX0" fmla="*/ 0 w 692271"/>
                <a:gd name="connsiteY0" fmla="*/ 0 h 301690"/>
                <a:gd name="connsiteX1" fmla="*/ 692271 w 692271"/>
                <a:gd name="connsiteY1" fmla="*/ 0 h 301690"/>
                <a:gd name="connsiteX2" fmla="*/ 692271 w 692271"/>
                <a:gd name="connsiteY2" fmla="*/ 301690 h 301690"/>
                <a:gd name="connsiteX3" fmla="*/ 0 w 692271"/>
                <a:gd name="connsiteY3" fmla="*/ 301690 h 301690"/>
                <a:gd name="connsiteX4" fmla="*/ 0 w 69227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271" h="301690">
                  <a:moveTo>
                    <a:pt x="0" y="0"/>
                  </a:moveTo>
                  <a:lnTo>
                    <a:pt x="692271" y="0"/>
                  </a:lnTo>
                  <a:lnTo>
                    <a:pt x="69227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Animal Control Supervisor</a:t>
              </a:r>
              <a:endParaRPr lang="en-US" sz="700" kern="1200" dirty="0"/>
            </a:p>
          </p:txBody>
        </p:sp>
        <p:sp>
          <p:nvSpPr>
            <p:cNvPr id="63" name="Freeform 62"/>
            <p:cNvSpPr/>
            <p:nvPr/>
          </p:nvSpPr>
          <p:spPr>
            <a:xfrm>
              <a:off x="765554" y="4367044"/>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Animal Control Officers</a:t>
              </a:r>
              <a:endParaRPr lang="en-US" sz="700" kern="1200" dirty="0"/>
            </a:p>
          </p:txBody>
        </p:sp>
        <p:sp>
          <p:nvSpPr>
            <p:cNvPr id="64" name="Freeform 63"/>
            <p:cNvSpPr/>
            <p:nvPr/>
          </p:nvSpPr>
          <p:spPr>
            <a:xfrm>
              <a:off x="746794" y="480083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Kennel Attendants</a:t>
              </a:r>
              <a:endParaRPr lang="en-US" sz="700" kern="1200" dirty="0"/>
            </a:p>
          </p:txBody>
        </p:sp>
        <p:sp>
          <p:nvSpPr>
            <p:cNvPr id="65" name="Freeform 64"/>
            <p:cNvSpPr/>
            <p:nvPr/>
          </p:nvSpPr>
          <p:spPr>
            <a:xfrm>
              <a:off x="746794" y="5233606"/>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Records Clerk</a:t>
              </a:r>
              <a:endParaRPr lang="en-US" sz="700" kern="1200" dirty="0"/>
            </a:p>
          </p:txBody>
        </p:sp>
        <p:sp>
          <p:nvSpPr>
            <p:cNvPr id="66" name="Freeform 65"/>
            <p:cNvSpPr/>
            <p:nvPr/>
          </p:nvSpPr>
          <p:spPr>
            <a:xfrm>
              <a:off x="6432099" y="2285869"/>
              <a:ext cx="603381" cy="301690"/>
            </a:xfrm>
            <a:custGeom>
              <a:avLst/>
              <a:gdLst>
                <a:gd name="connsiteX0" fmla="*/ 0 w 603381"/>
                <a:gd name="connsiteY0" fmla="*/ 0 h 301690"/>
                <a:gd name="connsiteX1" fmla="*/ 603381 w 603381"/>
                <a:gd name="connsiteY1" fmla="*/ 0 h 301690"/>
                <a:gd name="connsiteX2" fmla="*/ 603381 w 603381"/>
                <a:gd name="connsiteY2" fmla="*/ 301690 h 301690"/>
                <a:gd name="connsiteX3" fmla="*/ 0 w 603381"/>
                <a:gd name="connsiteY3" fmla="*/ 301690 h 301690"/>
                <a:gd name="connsiteX4" fmla="*/ 0 w 603381"/>
                <a:gd name="connsiteY4" fmla="*/ 0 h 301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381" h="301690">
                  <a:moveTo>
                    <a:pt x="0" y="0"/>
                  </a:moveTo>
                  <a:lnTo>
                    <a:pt x="603381" y="0"/>
                  </a:lnTo>
                  <a:lnTo>
                    <a:pt x="603381" y="301690"/>
                  </a:lnTo>
                  <a:lnTo>
                    <a:pt x="0" y="301690"/>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kern="1200" dirty="0" smtClean="0"/>
                <a:t>Secretary</a:t>
              </a:r>
              <a:endParaRPr lang="en-US" sz="700" kern="1200" dirty="0"/>
            </a:p>
          </p:txBody>
        </p:sp>
      </p:grpSp>
      <p:sp>
        <p:nvSpPr>
          <p:cNvPr id="68" name="TextBox 67"/>
          <p:cNvSpPr txBox="1"/>
          <p:nvPr/>
        </p:nvSpPr>
        <p:spPr>
          <a:xfrm>
            <a:off x="1726470" y="5280996"/>
            <a:ext cx="5686452" cy="1169551"/>
          </a:xfrm>
          <a:prstGeom prst="rect">
            <a:avLst/>
          </a:prstGeom>
          <a:noFill/>
        </p:spPr>
        <p:txBody>
          <a:bodyPr wrap="square" rtlCol="0">
            <a:spAutoFit/>
          </a:bodyPr>
          <a:lstStyle/>
          <a:p>
            <a:r>
              <a:rPr lang="en-US" sz="1000" dirty="0" smtClean="0"/>
              <a:t>The Organizational Chart for the Leavenworth Police Department is established to ensure continued operations in the event of catastrophe. The Deputy Chief of Police is fully trained and experienced in all matters should it become necessary to fulfill the role of Chief of Police. Throughout the year the agency spends considerable time and effort training and preparing Officers for promotion and the transition to leadership roles.  Several times each year, employees are appointed and serve in an acting role such as Acting Lieutenant or Acting Chief of Police. This helps people transition to positions of greater responsibility!</a:t>
            </a:r>
            <a:endParaRPr lang="en-US" sz="1000" dirty="0"/>
          </a:p>
        </p:txBody>
      </p:sp>
    </p:spTree>
    <p:extLst>
      <p:ext uri="{BB962C8B-B14F-4D97-AF65-F5344CB8AC3E}">
        <p14:creationId xmlns:p14="http://schemas.microsoft.com/office/powerpoint/2010/main" val="3377674621"/>
      </p:ext>
    </p:extLst>
  </p:cSld>
  <p:clrMapOvr>
    <a:masterClrMapping/>
  </p:clrMapOvr>
  <p:transition>
    <p:pull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Object 2"/>
          <p:cNvGraphicFramePr>
            <a:graphicFrameLocks noChangeAspect="1"/>
          </p:cNvGraphicFramePr>
          <p:nvPr>
            <p:extLst>
              <p:ext uri="{D42A27DB-BD31-4B8C-83A1-F6EECF244321}">
                <p14:modId xmlns:p14="http://schemas.microsoft.com/office/powerpoint/2010/main" val="694131520"/>
              </p:ext>
            </p:extLst>
          </p:nvPr>
        </p:nvGraphicFramePr>
        <p:xfrm>
          <a:off x="1371600" y="1300845"/>
          <a:ext cx="6477000" cy="449035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
          <p:cNvSpPr txBox="1">
            <a:spLocks noChangeArrowheads="1"/>
          </p:cNvSpPr>
          <p:nvPr/>
        </p:nvSpPr>
        <p:spPr>
          <a:xfrm>
            <a:off x="2667000" y="381000"/>
            <a:ext cx="4419600" cy="723900"/>
          </a:xfrm>
          <a:prstGeom prst="rect">
            <a:avLst/>
          </a:prstGeom>
          <a:noFill/>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Detective Division</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6" name="Rectangle 5"/>
          <p:cNvSpPr/>
          <p:nvPr/>
        </p:nvSpPr>
        <p:spPr>
          <a:xfrm>
            <a:off x="533400" y="1752602"/>
            <a:ext cx="990600" cy="584775"/>
          </a:xfrm>
          <a:prstGeom prst="rect">
            <a:avLst/>
          </a:prstGeom>
        </p:spPr>
        <p:txBody>
          <a:bodyPr wrap="square">
            <a:spAutoFit/>
          </a:bodyPr>
          <a:lstStyle/>
          <a:p>
            <a:r>
              <a:rPr lang="en-US" sz="1600" b="1" dirty="0" smtClean="0">
                <a:latin typeface="+mn-lt"/>
              </a:rPr>
              <a:t>Cases Handled</a:t>
            </a:r>
            <a:endParaRPr lang="en-US" sz="1600" b="1" dirty="0">
              <a:latin typeface="+mn-lt"/>
            </a:endParaRPr>
          </a:p>
        </p:txBody>
      </p:sp>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dirty="0" smtClean="0"/>
              <a:t>Arrests</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val="3491364401"/>
              </p:ext>
            </p:extLst>
          </p:nvPr>
        </p:nvGraphicFramePr>
        <p:xfrm>
          <a:off x="1447800" y="1752600"/>
          <a:ext cx="6400800" cy="4114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half" idx="2"/>
            <p:extLst>
              <p:ext uri="{D42A27DB-BD31-4B8C-83A1-F6EECF244321}">
                <p14:modId xmlns:p14="http://schemas.microsoft.com/office/powerpoint/2010/main" val="2073132108"/>
              </p:ext>
            </p:extLst>
          </p:nvPr>
        </p:nvGraphicFramePr>
        <p:xfrm>
          <a:off x="3886200" y="1219200"/>
          <a:ext cx="48006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274638"/>
            <a:ext cx="8229600" cy="563562"/>
          </a:xfrm>
        </p:spPr>
        <p:txBody>
          <a:bodyPr>
            <a:normAutofit fontScale="90000"/>
          </a:bodyPr>
          <a:lstStyle/>
          <a:p>
            <a:r>
              <a:rPr lang="en-US" dirty="0" smtClean="0"/>
              <a:t>Arrests by Area 2024</a:t>
            </a: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04800" y="762000"/>
            <a:ext cx="3668872" cy="5486399"/>
          </a:xfrm>
        </p:spPr>
      </p:pic>
    </p:spTree>
    <p:extLst>
      <p:ext uri="{BB962C8B-B14F-4D97-AF65-F5344CB8AC3E}">
        <p14:creationId xmlns:p14="http://schemas.microsoft.com/office/powerpoint/2010/main" val="3328301641"/>
      </p:ext>
    </p:extLst>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Domestic Arrests 2024</a:t>
            </a:r>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1411069521"/>
              </p:ext>
            </p:extLst>
          </p:nvPr>
        </p:nvGraphicFramePr>
        <p:xfrm>
          <a:off x="152400" y="914400"/>
          <a:ext cx="35052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225650986"/>
              </p:ext>
            </p:extLst>
          </p:nvPr>
        </p:nvGraphicFramePr>
        <p:xfrm>
          <a:off x="152400" y="4191001"/>
          <a:ext cx="4229100" cy="2438400"/>
        </p:xfrm>
        <a:graphic>
          <a:graphicData uri="http://schemas.openxmlformats.org/drawingml/2006/chart">
            <c:chart xmlns:c="http://schemas.openxmlformats.org/drawingml/2006/chart" xmlns:r="http://schemas.openxmlformats.org/officeDocument/2006/relationships" r:id="rId3"/>
          </a:graphicData>
        </a:graphic>
      </p:graphicFrame>
      <p:pic>
        <p:nvPicPr>
          <p:cNvPr id="9" name="Content Placeholder 4"/>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86200" y="1295400"/>
            <a:ext cx="1981200" cy="3132340"/>
          </a:xfrm>
        </p:spPr>
      </p:pic>
      <p:graphicFrame>
        <p:nvGraphicFramePr>
          <p:cNvPr id="6" name="Content Placeholder 5"/>
          <p:cNvGraphicFramePr>
            <a:graphicFrameLocks noGrp="1"/>
          </p:cNvGraphicFramePr>
          <p:nvPr>
            <p:ph sz="half" idx="2"/>
            <p:extLst>
              <p:ext uri="{D42A27DB-BD31-4B8C-83A1-F6EECF244321}">
                <p14:modId xmlns:p14="http://schemas.microsoft.com/office/powerpoint/2010/main" val="3175785498"/>
              </p:ext>
            </p:extLst>
          </p:nvPr>
        </p:nvGraphicFramePr>
        <p:xfrm>
          <a:off x="5334000" y="457200"/>
          <a:ext cx="3505200" cy="39705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p:nvPr>
            <p:extLst>
              <p:ext uri="{D42A27DB-BD31-4B8C-83A1-F6EECF244321}">
                <p14:modId xmlns:p14="http://schemas.microsoft.com/office/powerpoint/2010/main" val="1921232631"/>
              </p:ext>
            </p:extLst>
          </p:nvPr>
        </p:nvGraphicFramePr>
        <p:xfrm>
          <a:off x="5715000" y="4191000"/>
          <a:ext cx="2819400" cy="2057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54112260"/>
      </p:ext>
    </p:extLst>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286000" y="278219"/>
            <a:ext cx="5410200" cy="8001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Narcotics</a:t>
            </a:r>
            <a:r>
              <a:rPr kumimoji="0" lang="en-US" sz="4000" b="0" i="0" u="none" strike="noStrike" kern="1200" cap="none" spc="0" normalizeH="0" noProof="0" dirty="0" smtClean="0">
                <a:ln>
                  <a:noFill/>
                </a:ln>
                <a:solidFill>
                  <a:schemeClr val="tx1"/>
                </a:solidFill>
                <a:effectLst/>
                <a:uLnTx/>
                <a:uFillTx/>
                <a:latin typeface="+mj-lt"/>
                <a:ea typeface="+mj-ea"/>
                <a:cs typeface="+mj-cs"/>
              </a:rPr>
              <a:t> Enforcement</a:t>
            </a: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5" name="Rectangle 2"/>
          <p:cNvSpPr txBox="1">
            <a:spLocks noChangeArrowheads="1"/>
          </p:cNvSpPr>
          <p:nvPr/>
        </p:nvSpPr>
        <p:spPr>
          <a:xfrm>
            <a:off x="1143000" y="1066800"/>
            <a:ext cx="762000" cy="381000"/>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endParaRPr kumimoji="0" lang="en-US" sz="160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7" name="Object 3"/>
          <p:cNvGraphicFramePr>
            <a:graphicFrameLocks noChangeAspect="1"/>
          </p:cNvGraphicFramePr>
          <p:nvPr>
            <p:extLst>
              <p:ext uri="{D42A27DB-BD31-4B8C-83A1-F6EECF244321}">
                <p14:modId xmlns:p14="http://schemas.microsoft.com/office/powerpoint/2010/main" val="1472465762"/>
              </p:ext>
            </p:extLst>
          </p:nvPr>
        </p:nvGraphicFramePr>
        <p:xfrm>
          <a:off x="457200" y="1091610"/>
          <a:ext cx="8443915" cy="2642190"/>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2"/>
          <p:cNvSpPr txBox="1">
            <a:spLocks noChangeArrowheads="1"/>
          </p:cNvSpPr>
          <p:nvPr/>
        </p:nvSpPr>
        <p:spPr>
          <a:xfrm>
            <a:off x="375732" y="1066800"/>
            <a:ext cx="1295400" cy="381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1" i="0" u="sng" strike="noStrike" kern="1200" cap="none" spc="0" normalizeH="0" baseline="0" noProof="0" dirty="0" smtClean="0">
                <a:ln>
                  <a:noFill/>
                </a:ln>
                <a:solidFill>
                  <a:schemeClr val="tx1"/>
                </a:solidFill>
                <a:effectLst/>
                <a:uLnTx/>
                <a:uFillTx/>
                <a:latin typeface="+mj-lt"/>
                <a:ea typeface="+mj-ea"/>
                <a:cs typeface="+mj-cs"/>
              </a:rPr>
              <a:t>Activity</a:t>
            </a:r>
          </a:p>
        </p:txBody>
      </p:sp>
      <p:graphicFrame>
        <p:nvGraphicFramePr>
          <p:cNvPr id="16" name="Object 5"/>
          <p:cNvGraphicFramePr>
            <a:graphicFrameLocks noChangeAspect="1"/>
          </p:cNvGraphicFramePr>
          <p:nvPr>
            <p:extLst>
              <p:ext uri="{D42A27DB-BD31-4B8C-83A1-F6EECF244321}">
                <p14:modId xmlns:p14="http://schemas.microsoft.com/office/powerpoint/2010/main" val="1387379139"/>
              </p:ext>
            </p:extLst>
          </p:nvPr>
        </p:nvGraphicFramePr>
        <p:xfrm>
          <a:off x="1981200" y="3886200"/>
          <a:ext cx="5486400" cy="271041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txBox="1">
            <a:spLocks noChangeArrowheads="1"/>
          </p:cNvSpPr>
          <p:nvPr/>
        </p:nvSpPr>
        <p:spPr>
          <a:xfrm>
            <a:off x="604332" y="4540261"/>
            <a:ext cx="1300668" cy="412739"/>
          </a:xfrm>
          <a:prstGeom prst="rect">
            <a:avLst/>
          </a:prstGeom>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800" b="1" u="sng" dirty="0" smtClean="0">
                <a:latin typeface="+mj-lt"/>
                <a:ea typeface="+mj-ea"/>
                <a:cs typeface="+mj-cs"/>
              </a:rPr>
              <a:t>Drug Chart</a:t>
            </a:r>
            <a:endParaRPr kumimoji="0" lang="en-US" sz="1800" b="1" i="0" u="sng"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p:pull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noFill/>
        </p:spPr>
        <p:txBody>
          <a:bodyPr>
            <a:normAutofit/>
          </a:bodyPr>
          <a:lstStyle/>
          <a:p>
            <a:r>
              <a:rPr lang="en-US" dirty="0" smtClean="0"/>
              <a:t>Traffic Accidents</a:t>
            </a:r>
          </a:p>
        </p:txBody>
      </p:sp>
      <p:graphicFrame>
        <p:nvGraphicFramePr>
          <p:cNvPr id="5" name="Object 3"/>
          <p:cNvGraphicFramePr>
            <a:graphicFrameLocks noGrp="1" noChangeAspect="1"/>
          </p:cNvGraphicFramePr>
          <p:nvPr>
            <p:ph type="chart" sz="half" idx="2"/>
            <p:extLst>
              <p:ext uri="{D42A27DB-BD31-4B8C-83A1-F6EECF244321}">
                <p14:modId xmlns:p14="http://schemas.microsoft.com/office/powerpoint/2010/main" val="330020312"/>
              </p:ext>
            </p:extLst>
          </p:nvPr>
        </p:nvGraphicFramePr>
        <p:xfrm>
          <a:off x="4419600" y="1752600"/>
          <a:ext cx="4343400" cy="4114800"/>
        </p:xfrm>
        <a:graphic>
          <a:graphicData uri="http://schemas.openxmlformats.org/drawingml/2006/chart">
            <c:chart xmlns:c="http://schemas.openxmlformats.org/drawingml/2006/chart" xmlns:r="http://schemas.openxmlformats.org/officeDocument/2006/relationships" r:id="rId3"/>
          </a:graphicData>
        </a:graphic>
      </p:graphicFrame>
      <p:pic>
        <p:nvPicPr>
          <p:cNvPr id="69636" name="Picture 4" descr="http://www.thelegali.com/wp-content/uploads/2018/03/Avoid-Injuries-in-Traffic-Acciden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905000"/>
            <a:ext cx="3793067" cy="3352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pull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Citations </a:t>
            </a:r>
            <a:endParaRPr lang="en-US" dirty="0"/>
          </a:p>
        </p:txBody>
      </p:sp>
      <p:graphicFrame>
        <p:nvGraphicFramePr>
          <p:cNvPr id="4" name="Object 5"/>
          <p:cNvGraphicFramePr>
            <a:graphicFrameLocks noChangeAspect="1"/>
          </p:cNvGraphicFramePr>
          <p:nvPr>
            <p:extLst>
              <p:ext uri="{D42A27DB-BD31-4B8C-83A1-F6EECF244321}">
                <p14:modId xmlns:p14="http://schemas.microsoft.com/office/powerpoint/2010/main" val="1207714372"/>
              </p:ext>
            </p:extLst>
          </p:nvPr>
        </p:nvGraphicFramePr>
        <p:xfrm>
          <a:off x="1143000" y="1828800"/>
          <a:ext cx="64008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974266"/>
      </p:ext>
    </p:extLst>
  </p:cSld>
  <p:clrMapOvr>
    <a:masterClrMapping/>
  </p:clrMapOvr>
  <p:transition>
    <p:pull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8155"/>
            <a:ext cx="7772400" cy="1104900"/>
          </a:xfrm>
        </p:spPr>
        <p:txBody>
          <a:bodyPr/>
          <a:lstStyle/>
          <a:p>
            <a:r>
              <a:rPr lang="en-US" dirty="0" smtClean="0"/>
              <a:t>Traffic Citations 2024</a:t>
            </a:r>
            <a:endParaRPr lang="en-US" dirty="0"/>
          </a:p>
        </p:txBody>
      </p:sp>
      <p:graphicFrame>
        <p:nvGraphicFramePr>
          <p:cNvPr id="6" name="Chart Placeholder 5"/>
          <p:cNvGraphicFramePr>
            <a:graphicFrameLocks noGrp="1"/>
          </p:cNvGraphicFramePr>
          <p:nvPr>
            <p:ph type="chart" idx="1"/>
            <p:extLst>
              <p:ext uri="{D42A27DB-BD31-4B8C-83A1-F6EECF244321}">
                <p14:modId xmlns:p14="http://schemas.microsoft.com/office/powerpoint/2010/main" val="3345979286"/>
              </p:ext>
            </p:extLst>
          </p:nvPr>
        </p:nvGraphicFramePr>
        <p:xfrm>
          <a:off x="609600" y="1128202"/>
          <a:ext cx="77724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0" y="5257800"/>
            <a:ext cx="1219200" cy="954107"/>
          </a:xfrm>
          <a:prstGeom prst="rect">
            <a:avLst/>
          </a:prstGeom>
          <a:noFill/>
        </p:spPr>
        <p:txBody>
          <a:bodyPr wrap="square" rtlCol="0">
            <a:spAutoFit/>
          </a:bodyPr>
          <a:lstStyle/>
          <a:p>
            <a:pPr algn="ctr"/>
            <a:r>
              <a:rPr lang="en-US" sz="1400" dirty="0" smtClean="0">
                <a:latin typeface="+mn-lt"/>
              </a:rPr>
              <a:t>__________</a:t>
            </a:r>
          </a:p>
          <a:p>
            <a:pPr algn="ctr"/>
            <a:r>
              <a:rPr lang="en-US" sz="1400" dirty="0" smtClean="0">
                <a:latin typeface="+mn-lt"/>
              </a:rPr>
              <a:t>Total Traffic Citations 1973</a:t>
            </a:r>
            <a:endParaRPr lang="en-US" sz="1400" dirty="0">
              <a:latin typeface="+mn-lt"/>
            </a:endParaRPr>
          </a:p>
        </p:txBody>
      </p:sp>
    </p:spTree>
    <p:extLst>
      <p:ext uri="{BB962C8B-B14F-4D97-AF65-F5344CB8AC3E}">
        <p14:creationId xmlns:p14="http://schemas.microsoft.com/office/powerpoint/2010/main" val="1896513806"/>
      </p:ext>
    </p:extLst>
  </p:cSld>
  <p:clrMapOvr>
    <a:masterClrMapping/>
  </p:clrMapOvr>
  <p:transition>
    <p:pull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Top Traffic Accident Locations 2024</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000318703"/>
              </p:ext>
            </p:extLst>
          </p:nvPr>
        </p:nvGraphicFramePr>
        <p:xfrm>
          <a:off x="152400" y="13716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21367311"/>
      </p:ext>
    </p:extLst>
  </p:cSld>
  <p:clrMapOvr>
    <a:masterClrMapping/>
  </p:clrMapOvr>
  <p:transition>
    <p:pull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838200" y="152400"/>
            <a:ext cx="7467600" cy="800100"/>
          </a:xfrm>
          <a:noFill/>
        </p:spPr>
        <p:txBody>
          <a:bodyPr>
            <a:normAutofit/>
          </a:bodyPr>
          <a:lstStyle/>
          <a:p>
            <a:r>
              <a:rPr lang="en-US" sz="3600" dirty="0" smtClean="0"/>
              <a:t>DUI Arrests/Alcohol Related Accidents</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val="772608970"/>
              </p:ext>
            </p:extLst>
          </p:nvPr>
        </p:nvGraphicFramePr>
        <p:xfrm>
          <a:off x="1066800" y="304800"/>
          <a:ext cx="7042675" cy="632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8700" y="898225"/>
            <a:ext cx="7772400" cy="1104900"/>
          </a:xfrm>
        </p:spPr>
        <p:txBody>
          <a:bodyPr>
            <a:normAutofit/>
          </a:bodyPr>
          <a:lstStyle/>
          <a:p>
            <a:r>
              <a:rPr lang="en-US" sz="3200" dirty="0" smtClean="0"/>
              <a:t>Message from Chief Kitchens</a:t>
            </a:r>
            <a:endParaRPr lang="en-US" sz="3200" dirty="0"/>
          </a:p>
        </p:txBody>
      </p:sp>
      <p:pic>
        <p:nvPicPr>
          <p:cNvPr id="8" name="Picture 7" descr="badge patch - new - gold.bmp"/>
          <p:cNvPicPr>
            <a:picLocks noChangeAspect="1"/>
          </p:cNvPicPr>
          <p:nvPr/>
        </p:nvPicPr>
        <p:blipFill>
          <a:blip r:embed="rId3" cstate="print"/>
          <a:stretch>
            <a:fillRect/>
          </a:stretch>
        </p:blipFill>
        <p:spPr>
          <a:xfrm>
            <a:off x="457200" y="574375"/>
            <a:ext cx="1752600" cy="1752600"/>
          </a:xfrm>
          <a:prstGeom prst="rect">
            <a:avLst/>
          </a:prstGeom>
        </p:spPr>
      </p:pic>
      <p:sp>
        <p:nvSpPr>
          <p:cNvPr id="6" name="TextBox 5"/>
          <p:cNvSpPr txBox="1"/>
          <p:nvPr/>
        </p:nvSpPr>
        <p:spPr>
          <a:xfrm>
            <a:off x="1600200" y="2743200"/>
            <a:ext cx="6324600" cy="2862322"/>
          </a:xfrm>
          <a:prstGeom prst="rect">
            <a:avLst/>
          </a:prstGeom>
          <a:noFill/>
        </p:spPr>
        <p:txBody>
          <a:bodyPr wrap="square" rtlCol="0">
            <a:spAutoFit/>
          </a:bodyPr>
          <a:lstStyle/>
          <a:p>
            <a:pPr eaLnBrk="0" fontAlgn="base" hangingPunct="0">
              <a:spcBef>
                <a:spcPct val="0"/>
              </a:spcBef>
              <a:spcAft>
                <a:spcPct val="0"/>
              </a:spcAft>
            </a:pPr>
            <a:endParaRPr lang="en-US" sz="1400" dirty="0" smtClean="0">
              <a:solidFill>
                <a:prstClr val="black"/>
              </a:solidFill>
              <a:latin typeface="Times New Roman" pitchFamily="18" charset="0"/>
            </a:endParaRPr>
          </a:p>
          <a:p>
            <a:pPr eaLnBrk="0" fontAlgn="base" hangingPunct="0">
              <a:spcBef>
                <a:spcPct val="0"/>
              </a:spcBef>
              <a:spcAft>
                <a:spcPct val="0"/>
              </a:spcAft>
            </a:pPr>
            <a:r>
              <a:rPr lang="en-US" sz="1400" dirty="0" smtClean="0">
                <a:solidFill>
                  <a:prstClr val="black"/>
                </a:solidFill>
                <a:latin typeface="Times New Roman" pitchFamily="18" charset="0"/>
              </a:rPr>
              <a:t>The </a:t>
            </a:r>
            <a:r>
              <a:rPr lang="en-US" sz="1400" dirty="0">
                <a:solidFill>
                  <a:prstClr val="black"/>
                </a:solidFill>
                <a:latin typeface="Times New Roman" pitchFamily="18" charset="0"/>
              </a:rPr>
              <a:t>men and women of the Leavenworth Police Department are proud to present </a:t>
            </a:r>
            <a:r>
              <a:rPr lang="en-US" sz="1400">
                <a:solidFill>
                  <a:prstClr val="black"/>
                </a:solidFill>
                <a:latin typeface="Times New Roman" pitchFamily="18" charset="0"/>
              </a:rPr>
              <a:t>the </a:t>
            </a:r>
            <a:r>
              <a:rPr lang="en-US" sz="1400" smtClean="0">
                <a:solidFill>
                  <a:prstClr val="black"/>
                </a:solidFill>
                <a:latin typeface="Times New Roman" pitchFamily="18" charset="0"/>
              </a:rPr>
              <a:t>2024 </a:t>
            </a:r>
            <a:r>
              <a:rPr lang="en-US" sz="1400" dirty="0">
                <a:solidFill>
                  <a:prstClr val="black"/>
                </a:solidFill>
                <a:latin typeface="Times New Roman" pitchFamily="18" charset="0"/>
              </a:rPr>
              <a:t>Annual Report.  </a:t>
            </a:r>
            <a:r>
              <a:rPr lang="en-US" sz="1400" dirty="0" smtClean="0">
                <a:solidFill>
                  <a:prstClr val="black"/>
                </a:solidFill>
                <a:latin typeface="Times New Roman" pitchFamily="18" charset="0"/>
              </a:rPr>
              <a:t>Officers and employees continued to meet the challenges of providing for the public safety of our community with great spirit. </a:t>
            </a:r>
            <a:endParaRPr lang="en-US" sz="1400" dirty="0">
              <a:solidFill>
                <a:prstClr val="black"/>
              </a:solidFill>
              <a:latin typeface="Times New Roman" pitchFamily="18" charset="0"/>
            </a:endParaRPr>
          </a:p>
          <a:p>
            <a:pPr eaLnBrk="0" fontAlgn="base" hangingPunct="0">
              <a:spcBef>
                <a:spcPct val="0"/>
              </a:spcBef>
              <a:spcAft>
                <a:spcPct val="0"/>
              </a:spcAft>
            </a:pPr>
            <a:endParaRPr lang="en-US" sz="1400" dirty="0">
              <a:solidFill>
                <a:prstClr val="black"/>
              </a:solidFill>
              <a:latin typeface="Times New Roman" pitchFamily="18" charset="0"/>
            </a:endParaRPr>
          </a:p>
          <a:p>
            <a:pPr eaLnBrk="0" fontAlgn="base" hangingPunct="0">
              <a:spcBef>
                <a:spcPct val="0"/>
              </a:spcBef>
              <a:spcAft>
                <a:spcPct val="0"/>
              </a:spcAft>
            </a:pPr>
            <a:r>
              <a:rPr lang="en-US" sz="1400" dirty="0">
                <a:solidFill>
                  <a:prstClr val="black"/>
                </a:solidFill>
                <a:latin typeface="Times New Roman" pitchFamily="18" charset="0"/>
              </a:rPr>
              <a:t>The </a:t>
            </a:r>
            <a:r>
              <a:rPr lang="en-US" sz="1400" dirty="0" smtClean="0">
                <a:solidFill>
                  <a:prstClr val="black"/>
                </a:solidFill>
                <a:latin typeface="Times New Roman" pitchFamily="18" charset="0"/>
              </a:rPr>
              <a:t>crime rate for Leavenworth rose in 2024. Our calls for service were down by a small amount. We continue to spend considerable time and effort on Domestic Violence, Mental Illness, Drug Investigations, and Property Crimes. </a:t>
            </a:r>
            <a:endParaRPr lang="en-US" sz="1400" dirty="0">
              <a:solidFill>
                <a:prstClr val="black"/>
              </a:solidFill>
              <a:latin typeface="Times New Roman" pitchFamily="18" charset="0"/>
            </a:endParaRPr>
          </a:p>
          <a:p>
            <a:pPr eaLnBrk="0" fontAlgn="base" hangingPunct="0">
              <a:spcBef>
                <a:spcPct val="0"/>
              </a:spcBef>
              <a:spcAft>
                <a:spcPct val="0"/>
              </a:spcAft>
            </a:pPr>
            <a:endParaRPr lang="en-US" sz="1400" dirty="0">
              <a:solidFill>
                <a:prstClr val="black"/>
              </a:solidFill>
              <a:latin typeface="Times New Roman" pitchFamily="18" charset="0"/>
            </a:endParaRPr>
          </a:p>
          <a:p>
            <a:pPr eaLnBrk="0" fontAlgn="base" hangingPunct="0">
              <a:spcBef>
                <a:spcPct val="0"/>
              </a:spcBef>
              <a:spcAft>
                <a:spcPct val="0"/>
              </a:spcAft>
            </a:pPr>
            <a:r>
              <a:rPr lang="en-US" sz="1400" dirty="0" smtClean="0">
                <a:solidFill>
                  <a:prstClr val="black"/>
                </a:solidFill>
                <a:latin typeface="Times New Roman" pitchFamily="18" charset="0"/>
              </a:rPr>
              <a:t>The law enforcement profession continues to focus our efforts on hiring and retention.  We have been presented with serious staffing challenges, as Police Officers continue to take advantage of a highly competitive marketplace. </a:t>
            </a:r>
            <a:endParaRPr lang="en-US" sz="1200" dirty="0">
              <a:solidFill>
                <a:prstClr val="black"/>
              </a:solidFill>
              <a:latin typeface="Times New Roman" pitchFamily="18" charset="0"/>
            </a:endParaRPr>
          </a:p>
          <a:p>
            <a:pPr eaLnBrk="0" fontAlgn="base" hangingPunct="0">
              <a:spcBef>
                <a:spcPct val="0"/>
              </a:spcBef>
              <a:spcAft>
                <a:spcPct val="0"/>
              </a:spcAft>
            </a:pPr>
            <a:endParaRPr lang="en-US" sz="1200" dirty="0">
              <a:solidFill>
                <a:prstClr val="black"/>
              </a:solidFill>
              <a:latin typeface="Times New Roman" pitchFamily="18" charset="0"/>
            </a:endParaRPr>
          </a:p>
        </p:txBody>
      </p:sp>
    </p:spTree>
    <p:extLst>
      <p:ext uri="{BB962C8B-B14F-4D97-AF65-F5344CB8AC3E}">
        <p14:creationId xmlns:p14="http://schemas.microsoft.com/office/powerpoint/2010/main" val="2457371551"/>
      </p:ext>
    </p:extLst>
  </p:cSld>
  <p:clrMapOvr>
    <a:masterClrMapping/>
  </p:clrMapOvr>
  <p:transition>
    <p:pull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extLst>
              <p:ext uri="{D42A27DB-BD31-4B8C-83A1-F6EECF244321}">
                <p14:modId xmlns:p14="http://schemas.microsoft.com/office/powerpoint/2010/main" val="878394656"/>
              </p:ext>
            </p:extLst>
          </p:nvPr>
        </p:nvGraphicFramePr>
        <p:xfrm>
          <a:off x="4724402" y="1600202"/>
          <a:ext cx="4154215" cy="441959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txBox="1">
            <a:spLocks noChangeArrowheads="1"/>
          </p:cNvSpPr>
          <p:nvPr/>
        </p:nvSpPr>
        <p:spPr>
          <a:xfrm>
            <a:off x="839790" y="342900"/>
            <a:ext cx="7769225" cy="647700"/>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Professional Standards Investigations</a:t>
            </a:r>
          </a:p>
        </p:txBody>
      </p:sp>
      <p:sp>
        <p:nvSpPr>
          <p:cNvPr id="7" name="Rectangle 4"/>
          <p:cNvSpPr txBox="1">
            <a:spLocks noChangeArrowheads="1"/>
          </p:cNvSpPr>
          <p:nvPr/>
        </p:nvSpPr>
        <p:spPr>
          <a:xfrm>
            <a:off x="838200" y="914400"/>
            <a:ext cx="7696200" cy="6096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n-US" sz="1400" b="0" i="0" u="none" strike="noStrike" kern="1200" cap="none" spc="0" normalizeH="0" baseline="0" noProof="0" dirty="0" smtClean="0">
                <a:ln>
                  <a:noFill/>
                </a:ln>
                <a:solidFill>
                  <a:schemeClr val="tx1"/>
                </a:solidFill>
                <a:effectLst/>
                <a:uLnTx/>
                <a:uFillTx/>
                <a:latin typeface="Arrus BT" pitchFamily="18" charset="0"/>
                <a:ea typeface="+mn-ea"/>
                <a:cs typeface="+mn-cs"/>
              </a:rPr>
              <a:t>	</a:t>
            </a:r>
            <a:r>
              <a:rPr kumimoji="0" lang="en-US" sz="1400" b="0" i="0" u="none" strike="noStrike" kern="1200" cap="none" spc="0" normalizeH="0" baseline="0" noProof="0" dirty="0" smtClean="0">
                <a:ln>
                  <a:noFill/>
                </a:ln>
                <a:solidFill>
                  <a:srgbClr val="000000"/>
                </a:solidFill>
                <a:effectLst/>
                <a:uLnTx/>
                <a:uFillTx/>
                <a:latin typeface="+mn-lt"/>
                <a:ea typeface="+mn-ea"/>
                <a:cs typeface="+mn-cs"/>
              </a:rPr>
              <a:t>A Professional Standards Investigation follows any critical event or complaint about the conduct of an officer. Other officers, supervisors, or citizens may initiate this.</a:t>
            </a:r>
            <a:endParaRPr kumimoji="0" lang="en-US" sz="1400" b="0" i="0" u="none" strike="noStrike" kern="1200" cap="none" spc="0" normalizeH="0" baseline="0" noProof="0" dirty="0" smtClean="0">
              <a:ln>
                <a:noFill/>
              </a:ln>
              <a:solidFill>
                <a:srgbClr val="000000"/>
              </a:solidFill>
              <a:effectLst/>
              <a:uLnTx/>
              <a:uFillTx/>
              <a:latin typeface="Arrus BT" pitchFamily="18" charset="0"/>
              <a:ea typeface="+mn-ea"/>
              <a:cs typeface="+mn-cs"/>
            </a:endParaRPr>
          </a:p>
        </p:txBody>
      </p:sp>
      <p:graphicFrame>
        <p:nvGraphicFramePr>
          <p:cNvPr id="8" name="Chart 7"/>
          <p:cNvGraphicFramePr/>
          <p:nvPr>
            <p:extLst>
              <p:ext uri="{D42A27DB-BD31-4B8C-83A1-F6EECF244321}">
                <p14:modId xmlns:p14="http://schemas.microsoft.com/office/powerpoint/2010/main" val="3242325751"/>
              </p:ext>
            </p:extLst>
          </p:nvPr>
        </p:nvGraphicFramePr>
        <p:xfrm>
          <a:off x="152400" y="1371600"/>
          <a:ext cx="4267200" cy="5181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noFill/>
        </p:spPr>
        <p:txBody>
          <a:bodyPr>
            <a:normAutofit/>
          </a:bodyPr>
          <a:lstStyle/>
          <a:p>
            <a:r>
              <a:rPr lang="en-US" sz="3600" dirty="0" smtClean="0"/>
              <a:t>Professional Standards Investigations</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val="2631966082"/>
              </p:ext>
            </p:extLst>
          </p:nvPr>
        </p:nvGraphicFramePr>
        <p:xfrm>
          <a:off x="4267200" y="1676400"/>
          <a:ext cx="4572000" cy="4035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476778711"/>
              </p:ext>
            </p:extLst>
          </p:nvPr>
        </p:nvGraphicFramePr>
        <p:xfrm>
          <a:off x="228600" y="1676400"/>
          <a:ext cx="4038600" cy="3886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20471383"/>
      </p:ext>
    </p:extLst>
  </p:cSld>
  <p:clrMapOvr>
    <a:masterClrMapping/>
  </p:clrMapOvr>
  <p:transition>
    <p:pull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1741679331"/>
              </p:ext>
            </p:extLst>
          </p:nvPr>
        </p:nvGraphicFramePr>
        <p:xfrm>
          <a:off x="1295400" y="457200"/>
          <a:ext cx="6788386"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58223760"/>
      </p:ext>
    </p:extLst>
  </p:cSld>
  <p:clrMapOvr>
    <a:masterClrMapping/>
  </p:clrMapOvr>
  <p:transition>
    <p:pull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Use of Force by Race &amp; Gender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832219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55566285"/>
      </p:ext>
    </p:extLst>
  </p:cSld>
  <p:clrMapOvr>
    <a:masterClrMapping/>
  </p:clrMapOvr>
  <p:transition>
    <p:pull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Battery LEO</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solidFill>
                  <a:schemeClr val="bg1"/>
                </a:solidFill>
              </a:rPr>
              <a:t> </a:t>
            </a:r>
            <a:endParaRPr lang="en-US" dirty="0">
              <a:solidFill>
                <a:schemeClr val="bg1"/>
              </a:solidFill>
            </a:endParaRPr>
          </a:p>
        </p:txBody>
      </p:sp>
      <p:graphicFrame>
        <p:nvGraphicFramePr>
          <p:cNvPr id="8" name="Chart 7"/>
          <p:cNvGraphicFramePr/>
          <p:nvPr>
            <p:extLst>
              <p:ext uri="{D42A27DB-BD31-4B8C-83A1-F6EECF244321}">
                <p14:modId xmlns:p14="http://schemas.microsoft.com/office/powerpoint/2010/main" val="3948333823"/>
              </p:ext>
            </p:extLst>
          </p:nvPr>
        </p:nvGraphicFramePr>
        <p:xfrm>
          <a:off x="457200" y="1397000"/>
          <a:ext cx="8229600" cy="431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5756255"/>
      </p:ext>
    </p:extLst>
  </p:cSld>
  <p:clrMapOvr>
    <a:masterClrMapping/>
  </p:clrMapOvr>
  <p:transition>
    <p:pull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838200" y="152400"/>
            <a:ext cx="7467600" cy="800100"/>
          </a:xfrm>
          <a:noFill/>
        </p:spPr>
        <p:txBody>
          <a:bodyPr>
            <a:normAutofit/>
          </a:bodyPr>
          <a:lstStyle/>
          <a:p>
            <a:r>
              <a:rPr lang="en-US" sz="3600" dirty="0" smtClean="0"/>
              <a:t>Bomb Unit</a:t>
            </a:r>
          </a:p>
        </p:txBody>
      </p:sp>
      <p:graphicFrame>
        <p:nvGraphicFramePr>
          <p:cNvPr id="4" name="Object 3"/>
          <p:cNvGraphicFramePr>
            <a:graphicFrameLocks noGrp="1" noChangeAspect="1"/>
          </p:cNvGraphicFramePr>
          <p:nvPr>
            <p:ph type="chart" idx="1"/>
            <p:extLst>
              <p:ext uri="{D42A27DB-BD31-4B8C-83A1-F6EECF244321}">
                <p14:modId xmlns:p14="http://schemas.microsoft.com/office/powerpoint/2010/main" val="18416279"/>
              </p:ext>
            </p:extLst>
          </p:nvPr>
        </p:nvGraphicFramePr>
        <p:xfrm>
          <a:off x="1050662" y="1219200"/>
          <a:ext cx="7042675" cy="5067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2700838"/>
      </p:ext>
    </p:extLst>
  </p:cSld>
  <p:clrMapOvr>
    <a:masterClrMapping/>
  </p:clrMapOvr>
  <p:transition>
    <p:pull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7" name="Rectangle 4"/>
          <p:cNvSpPr>
            <a:spLocks noGrp="1" noChangeArrowheads="1"/>
          </p:cNvSpPr>
          <p:nvPr>
            <p:ph type="title"/>
          </p:nvPr>
        </p:nvSpPr>
        <p:spPr>
          <a:noFill/>
        </p:spPr>
        <p:txBody>
          <a:bodyPr>
            <a:normAutofit fontScale="90000"/>
          </a:bodyPr>
          <a:lstStyle/>
          <a:p>
            <a:r>
              <a:rPr lang="en-US" dirty="0" smtClean="0"/>
              <a:t>Fire Calls Processed by PD Communications</a:t>
            </a:r>
          </a:p>
        </p:txBody>
      </p:sp>
      <p:graphicFrame>
        <p:nvGraphicFramePr>
          <p:cNvPr id="41986" name="Object 7"/>
          <p:cNvGraphicFramePr>
            <a:graphicFrameLocks noChangeAspect="1"/>
          </p:cNvGraphicFramePr>
          <p:nvPr>
            <p:extLst>
              <p:ext uri="{D42A27DB-BD31-4B8C-83A1-F6EECF244321}">
                <p14:modId xmlns:p14="http://schemas.microsoft.com/office/powerpoint/2010/main" val="3136089275"/>
              </p:ext>
            </p:extLst>
          </p:nvPr>
        </p:nvGraphicFramePr>
        <p:xfrm>
          <a:off x="609600" y="1417638"/>
          <a:ext cx="8232775" cy="6126162"/>
        </p:xfrm>
        <a:graphic>
          <a:graphicData uri="http://schemas.openxmlformats.org/presentationml/2006/ole">
            <mc:AlternateContent xmlns:mc="http://schemas.openxmlformats.org/markup-compatibility/2006">
              <mc:Choice xmlns:v="urn:schemas-microsoft-com:vml" Requires="v">
                <p:oleObj spid="_x0000_s69764" name="Worksheet" r:id="rId4" imgW="11534802" imgH="10496666" progId="Excel.Sheet.8">
                  <p:embed/>
                </p:oleObj>
              </mc:Choice>
              <mc:Fallback>
                <p:oleObj name="Worksheet" r:id="rId4" imgW="11534802" imgH="10496666" progId="Excel.Sheet.8">
                  <p:embed/>
                  <p:pic>
                    <p:nvPicPr>
                      <p:cNvPr id="41986" name="Object 7"/>
                      <p:cNvPicPr>
                        <a:picLocks noChangeAspect="1" noChangeArrowheads="1"/>
                      </p:cNvPicPr>
                      <p:nvPr/>
                    </p:nvPicPr>
                    <p:blipFill>
                      <a:blip r:embed="rId5"/>
                      <a:srcRect/>
                      <a:stretch>
                        <a:fillRect/>
                      </a:stretch>
                    </p:blipFill>
                    <p:spPr bwMode="auto">
                      <a:xfrm>
                        <a:off x="609600" y="1417638"/>
                        <a:ext cx="8232775" cy="6126162"/>
                      </a:xfrm>
                      <a:prstGeom prst="rect">
                        <a:avLst/>
                      </a:prstGeom>
                      <a:noFill/>
                      <a:extLst/>
                    </p:spPr>
                  </p:pic>
                </p:oleObj>
              </mc:Fallback>
            </mc:AlternateContent>
          </a:graphicData>
        </a:graphic>
      </p:graphicFrame>
    </p:spTree>
    <p:extLst>
      <p:ext uri="{BB962C8B-B14F-4D97-AF65-F5344CB8AC3E}">
        <p14:creationId xmlns:p14="http://schemas.microsoft.com/office/powerpoint/2010/main" val="3282715000"/>
      </p:ext>
    </p:extLst>
  </p:cSld>
  <p:clrMapOvr>
    <a:masterClrMapping/>
  </p:clrMapOvr>
  <p:transition>
    <p:pull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190499" y="893590"/>
            <a:ext cx="3962400" cy="730594"/>
          </a:xfrm>
          <a:prstGeom prst="rect">
            <a:avLst/>
          </a:prstGeom>
          <a:noFill/>
        </p:spPr>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Animal Control</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533400"/>
            <a:ext cx="4697819" cy="1775668"/>
          </a:xfrm>
          <a:prstGeom prst="rect">
            <a:avLst/>
          </a:prstGeom>
        </p:spPr>
      </p:pic>
      <p:graphicFrame>
        <p:nvGraphicFramePr>
          <p:cNvPr id="12" name="Object 2"/>
          <p:cNvGraphicFramePr>
            <a:graphicFrameLocks noChangeAspect="1"/>
          </p:cNvGraphicFramePr>
          <p:nvPr>
            <p:extLst>
              <p:ext uri="{D42A27DB-BD31-4B8C-83A1-F6EECF244321}">
                <p14:modId xmlns:p14="http://schemas.microsoft.com/office/powerpoint/2010/main" val="4043139572"/>
              </p:ext>
            </p:extLst>
          </p:nvPr>
        </p:nvGraphicFramePr>
        <p:xfrm>
          <a:off x="381000" y="2514600"/>
          <a:ext cx="8271343" cy="455849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3968306174"/>
              </p:ext>
            </p:extLst>
          </p:nvPr>
        </p:nvGraphicFramePr>
        <p:xfrm>
          <a:off x="2133600" y="1600200"/>
          <a:ext cx="6934200" cy="4953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352800" y="685800"/>
            <a:ext cx="4038600" cy="646331"/>
          </a:xfrm>
          <a:prstGeom prst="rect">
            <a:avLst/>
          </a:prstGeom>
        </p:spPr>
        <p:txBody>
          <a:bodyPr wrap="square">
            <a:spAutoFit/>
          </a:bodyPr>
          <a:lstStyle/>
          <a:p>
            <a:pPr algn="ctr"/>
            <a:r>
              <a:rPr lang="en-US" sz="3600" b="1" dirty="0" smtClean="0">
                <a:latin typeface="+mn-lt"/>
              </a:rPr>
              <a:t>Animals Handled</a:t>
            </a:r>
            <a:endParaRPr lang="en-US" sz="3600" b="1" dirty="0">
              <a:latin typeface="+mn-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928" y="4081732"/>
            <a:ext cx="1752600" cy="2057401"/>
          </a:xfrm>
          <a:prstGeom prst="rect">
            <a:avLst/>
          </a:prstGeom>
        </p:spPr>
      </p:pic>
      <p:pic>
        <p:nvPicPr>
          <p:cNvPr id="70658" name="Picture 2"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303" y="1600200"/>
            <a:ext cx="1673225" cy="223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744893"/>
      </p:ext>
    </p:extLst>
  </p:cSld>
  <p:clrMapOvr>
    <a:masterClrMapping/>
  </p:clrMapOvr>
  <p:transition>
    <p:pull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758111881"/>
              </p:ext>
            </p:extLst>
          </p:nvPr>
        </p:nvGraphicFramePr>
        <p:xfrm>
          <a:off x="381000" y="3113549"/>
          <a:ext cx="8458199" cy="343965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3276600" y="403575"/>
            <a:ext cx="2590800" cy="584775"/>
          </a:xfrm>
          <a:prstGeom prst="rect">
            <a:avLst/>
          </a:prstGeom>
        </p:spPr>
        <p:txBody>
          <a:bodyPr wrap="square">
            <a:spAutoFit/>
          </a:bodyPr>
          <a:lstStyle/>
          <a:p>
            <a:pPr algn="ctr"/>
            <a:r>
              <a:rPr lang="en-US" sz="3200" b="1" dirty="0" smtClean="0">
                <a:latin typeface="+mn-lt"/>
              </a:rPr>
              <a:t>Bite Cases</a:t>
            </a:r>
            <a:endParaRPr lang="en-US" sz="3200" b="1" dirty="0">
              <a:latin typeface="+mn-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049431"/>
            <a:ext cx="2971800" cy="198177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5037" y="1049670"/>
            <a:ext cx="2996347" cy="2002559"/>
          </a:xfrm>
          <a:prstGeom prst="rect">
            <a:avLst/>
          </a:prstGeom>
        </p:spPr>
      </p:pic>
    </p:spTree>
    <p:extLst>
      <p:ext uri="{BB962C8B-B14F-4D97-AF65-F5344CB8AC3E}">
        <p14:creationId xmlns:p14="http://schemas.microsoft.com/office/powerpoint/2010/main" val="1051465286"/>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extLst>
              <p:ext uri="{D42A27DB-BD31-4B8C-83A1-F6EECF244321}">
                <p14:modId xmlns:p14="http://schemas.microsoft.com/office/powerpoint/2010/main" val="4245469757"/>
              </p:ext>
            </p:extLst>
          </p:nvPr>
        </p:nvGraphicFramePr>
        <p:xfrm>
          <a:off x="533400" y="2209800"/>
          <a:ext cx="41148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895575474"/>
              </p:ext>
            </p:extLst>
          </p:nvPr>
        </p:nvGraphicFramePr>
        <p:xfrm>
          <a:off x="4800600" y="2209800"/>
          <a:ext cx="41148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1143000" y="533400"/>
            <a:ext cx="6858000" cy="861774"/>
          </a:xfrm>
          <a:prstGeom prst="rect">
            <a:avLst/>
          </a:prstGeom>
          <a:noFill/>
        </p:spPr>
        <p:txBody>
          <a:bodyPr wrap="square" rtlCol="0">
            <a:spAutoFit/>
          </a:bodyPr>
          <a:lstStyle/>
          <a:p>
            <a:pPr algn="ctr"/>
            <a:r>
              <a:rPr lang="en-US" sz="3200" dirty="0" smtClean="0">
                <a:solidFill>
                  <a:prstClr val="black"/>
                </a:solidFill>
                <a:latin typeface="Calibri"/>
              </a:rPr>
              <a:t>Police Department Employee Longevity</a:t>
            </a:r>
          </a:p>
          <a:p>
            <a:pPr algn="ctr"/>
            <a:r>
              <a:rPr lang="en-US" sz="1800" dirty="0" smtClean="0">
                <a:solidFill>
                  <a:prstClr val="black"/>
                </a:solidFill>
                <a:latin typeface="Calibri"/>
              </a:rPr>
              <a:t>(in years)</a:t>
            </a:r>
            <a:endParaRPr lang="en-US" sz="1800" dirty="0">
              <a:solidFill>
                <a:prstClr val="black"/>
              </a:solidFill>
              <a:latin typeface="Calibri"/>
            </a:endParaRPr>
          </a:p>
        </p:txBody>
      </p:sp>
    </p:spTree>
    <p:extLst>
      <p:ext uri="{BB962C8B-B14F-4D97-AF65-F5344CB8AC3E}">
        <p14:creationId xmlns:p14="http://schemas.microsoft.com/office/powerpoint/2010/main" val="1828050661"/>
      </p:ext>
    </p:extLst>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02890913"/>
              </p:ext>
            </p:extLst>
          </p:nvPr>
        </p:nvGraphicFramePr>
        <p:xfrm>
          <a:off x="381000" y="1371600"/>
          <a:ext cx="8305800" cy="4622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62000" y="533401"/>
            <a:ext cx="7772400" cy="769441"/>
          </a:xfrm>
          <a:prstGeom prst="rect">
            <a:avLst/>
          </a:prstGeom>
          <a:noFill/>
        </p:spPr>
        <p:txBody>
          <a:bodyPr wrap="square" rtlCol="0">
            <a:spAutoFit/>
          </a:bodyPr>
          <a:lstStyle/>
          <a:p>
            <a:pPr algn="ctr"/>
            <a:r>
              <a:rPr lang="en-US" sz="4400" dirty="0" smtClean="0">
                <a:latin typeface="+mn-lt"/>
              </a:rPr>
              <a:t>Animal Ordinance Enforcement</a:t>
            </a:r>
            <a:endParaRPr lang="en-US" sz="4400" dirty="0">
              <a:latin typeface="+mn-lt"/>
            </a:endParaRPr>
          </a:p>
        </p:txBody>
      </p:sp>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6"/>
          <p:cNvGraphicFramePr>
            <a:graphicFrameLocks noGrp="1"/>
          </p:cNvGraphicFramePr>
          <p:nvPr>
            <p:ph type="chart" idx="1"/>
            <p:extLst>
              <p:ext uri="{D42A27DB-BD31-4B8C-83A1-F6EECF244321}">
                <p14:modId xmlns:p14="http://schemas.microsoft.com/office/powerpoint/2010/main" val="501164391"/>
              </p:ext>
            </p:extLst>
          </p:nvPr>
        </p:nvGraphicFramePr>
        <p:xfrm>
          <a:off x="457200" y="342900"/>
          <a:ext cx="8140460" cy="59817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a:t>Annual City Budget</a:t>
            </a:r>
            <a:br>
              <a:rPr lang="en-US" dirty="0"/>
            </a:br>
            <a:r>
              <a:rPr lang="en-US" sz="2400" dirty="0"/>
              <a:t>Dollar Comparison</a:t>
            </a:r>
            <a:endParaRPr lang="en-US" dirty="0"/>
          </a:p>
        </p:txBody>
      </p:sp>
    </p:spTree>
    <p:extLst>
      <p:ext uri="{BB962C8B-B14F-4D97-AF65-F5344CB8AC3E}">
        <p14:creationId xmlns:p14="http://schemas.microsoft.com/office/powerpoint/2010/main" val="3189998165"/>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315200" cy="488950"/>
          </a:xfrm>
        </p:spPr>
        <p:txBody>
          <a:bodyPr>
            <a:noAutofit/>
          </a:bodyPr>
          <a:lstStyle/>
          <a:p>
            <a:pPr algn="ctr"/>
            <a:r>
              <a:rPr lang="en-US" sz="4000" dirty="0" smtClean="0"/>
              <a:t>Community Engagement</a:t>
            </a:r>
            <a:endParaRPr lang="en-US" sz="4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46150"/>
            <a:ext cx="6477000" cy="5287965"/>
          </a:xfrm>
          <a:prstGeom prst="rect">
            <a:avLst/>
          </a:prstGeom>
        </p:spPr>
      </p:pic>
    </p:spTree>
    <p:extLst>
      <p:ext uri="{BB962C8B-B14F-4D97-AF65-F5344CB8AC3E}">
        <p14:creationId xmlns:p14="http://schemas.microsoft.com/office/powerpoint/2010/main" val="2762187677"/>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dirty="0" smtClean="0"/>
              <a:t>Calls For Service</a:t>
            </a:r>
          </a:p>
        </p:txBody>
      </p:sp>
      <p:graphicFrame>
        <p:nvGraphicFramePr>
          <p:cNvPr id="7" name="Chart Placeholder 6"/>
          <p:cNvGraphicFramePr>
            <a:graphicFrameLocks noGrp="1"/>
          </p:cNvGraphicFramePr>
          <p:nvPr>
            <p:ph type="chart" idx="1"/>
            <p:extLst>
              <p:ext uri="{D42A27DB-BD31-4B8C-83A1-F6EECF244321}">
                <p14:modId xmlns:p14="http://schemas.microsoft.com/office/powerpoint/2010/main" val="696377499"/>
              </p:ext>
            </p:extLst>
          </p:nvPr>
        </p:nvGraphicFramePr>
        <p:xfrm>
          <a:off x="838200" y="609600"/>
          <a:ext cx="77724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9079366"/>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&amp; Part 2 Crimes</a:t>
            </a:r>
            <a:endParaRPr lang="en-US" dirty="0"/>
          </a:p>
        </p:txBody>
      </p:sp>
      <p:graphicFrame>
        <p:nvGraphicFramePr>
          <p:cNvPr id="7" name="Object 5"/>
          <p:cNvGraphicFramePr>
            <a:graphicFrameLocks noGrp="1" noChangeAspect="1"/>
          </p:cNvGraphicFramePr>
          <p:nvPr>
            <p:ph type="chart" idx="1"/>
            <p:extLst>
              <p:ext uri="{D42A27DB-BD31-4B8C-83A1-F6EECF244321}">
                <p14:modId xmlns:p14="http://schemas.microsoft.com/office/powerpoint/2010/main" val="3973414638"/>
              </p:ext>
            </p:extLst>
          </p:nvPr>
        </p:nvGraphicFramePr>
        <p:xfrm>
          <a:off x="533400" y="1752600"/>
          <a:ext cx="80772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4071235"/>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smtClean="0"/>
              <a:t>Domestic Cases</a:t>
            </a:r>
          </a:p>
        </p:txBody>
      </p:sp>
      <p:graphicFrame>
        <p:nvGraphicFramePr>
          <p:cNvPr id="4" name="Object 0"/>
          <p:cNvGraphicFramePr>
            <a:graphicFrameLocks noGrp="1" noChangeAspect="1"/>
          </p:cNvGraphicFramePr>
          <p:nvPr>
            <p:ph type="chart" idx="1"/>
            <p:extLst>
              <p:ext uri="{D42A27DB-BD31-4B8C-83A1-F6EECF244321}">
                <p14:modId xmlns:p14="http://schemas.microsoft.com/office/powerpoint/2010/main" val="516119810"/>
              </p:ext>
            </p:extLst>
          </p:nvPr>
        </p:nvGraphicFramePr>
        <p:xfrm>
          <a:off x="838200" y="1371600"/>
          <a:ext cx="7767639"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88761"/>
      </p:ext>
    </p:extLst>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70804</TotalTime>
  <Words>745</Words>
  <Application>Microsoft Office PowerPoint</Application>
  <PresentationFormat>On-screen Show (4:3)</PresentationFormat>
  <Paragraphs>219</Paragraphs>
  <Slides>40</Slides>
  <Notes>19</Notes>
  <HiddenSlides>0</HiddenSlides>
  <MMClips>0</MMClips>
  <ScaleCrop>false</ScaleCrop>
  <HeadingPairs>
    <vt:vector size="8" baseType="variant">
      <vt:variant>
        <vt:lpstr>Fonts Used</vt:lpstr>
      </vt:variant>
      <vt:variant>
        <vt:i4>8</vt:i4>
      </vt:variant>
      <vt:variant>
        <vt:lpstr>Theme</vt:lpstr>
      </vt:variant>
      <vt:variant>
        <vt:i4>5</vt:i4>
      </vt:variant>
      <vt:variant>
        <vt:lpstr>Embedded OLE Servers</vt:lpstr>
      </vt:variant>
      <vt:variant>
        <vt:i4>1</vt:i4>
      </vt:variant>
      <vt:variant>
        <vt:lpstr>Slide Titles</vt:lpstr>
      </vt:variant>
      <vt:variant>
        <vt:i4>40</vt:i4>
      </vt:variant>
    </vt:vector>
  </HeadingPairs>
  <TitlesOfParts>
    <vt:vector size="54" baseType="lpstr">
      <vt:lpstr>Aptos</vt:lpstr>
      <vt:lpstr>Arial</vt:lpstr>
      <vt:lpstr>Arrus BT</vt:lpstr>
      <vt:lpstr>Calibri</vt:lpstr>
      <vt:lpstr>Monotype Sorts</vt:lpstr>
      <vt:lpstr>Times New Roman</vt:lpstr>
      <vt:lpstr>Verdana</vt:lpstr>
      <vt:lpstr>Wingdings</vt:lpstr>
      <vt:lpstr>Office Theme</vt:lpstr>
      <vt:lpstr>1_Office Theme</vt:lpstr>
      <vt:lpstr>2_Office Theme</vt:lpstr>
      <vt:lpstr>4_Office Theme</vt:lpstr>
      <vt:lpstr>5_Office Theme</vt:lpstr>
      <vt:lpstr>Worksheet</vt:lpstr>
      <vt:lpstr>Leavenworth Police Department 2024 Annual Report</vt:lpstr>
      <vt:lpstr>Leavenworth Police Department Organizational Chart</vt:lpstr>
      <vt:lpstr>Message from Chief Kitchens</vt:lpstr>
      <vt:lpstr>PowerPoint Presentation</vt:lpstr>
      <vt:lpstr>Annual City Budget Dollar Comparison</vt:lpstr>
      <vt:lpstr>Community Engagement</vt:lpstr>
      <vt:lpstr>Calls For Service</vt:lpstr>
      <vt:lpstr>Part 1 &amp; Part 2 Crimes</vt:lpstr>
      <vt:lpstr>Domestic Cases</vt:lpstr>
      <vt:lpstr>Mental Health</vt:lpstr>
      <vt:lpstr>Criminal Activity – Persons 2024</vt:lpstr>
      <vt:lpstr>PowerPoint Presentation</vt:lpstr>
      <vt:lpstr>Criminal Activity – Property 2024</vt:lpstr>
      <vt:lpstr>PowerPoint Presentation</vt:lpstr>
      <vt:lpstr>Part 1 Crimes Reported</vt:lpstr>
      <vt:lpstr>PowerPoint Presentation</vt:lpstr>
      <vt:lpstr>Part 2 Crimes Reported Part 2 crimes include all criminal events not included in the Part 1 index.</vt:lpstr>
      <vt:lpstr>PowerPoint Presentation</vt:lpstr>
      <vt:lpstr>Clearances Percent of Part I &amp; II Crimes Cleared</vt:lpstr>
      <vt:lpstr>PowerPoint Presentation</vt:lpstr>
      <vt:lpstr>Arrests</vt:lpstr>
      <vt:lpstr>Arrests by Area 2024</vt:lpstr>
      <vt:lpstr>Domestic Arrests 2024</vt:lpstr>
      <vt:lpstr>PowerPoint Presentation</vt:lpstr>
      <vt:lpstr>Traffic Accidents</vt:lpstr>
      <vt:lpstr>All Citations </vt:lpstr>
      <vt:lpstr>Traffic Citations 2024</vt:lpstr>
      <vt:lpstr>Top Traffic Accident Locations 2024</vt:lpstr>
      <vt:lpstr>DUI Arrests/Alcohol Related Accidents</vt:lpstr>
      <vt:lpstr>PowerPoint Presentation</vt:lpstr>
      <vt:lpstr>Professional Standards Investigations</vt:lpstr>
      <vt:lpstr>PowerPoint Presentation</vt:lpstr>
      <vt:lpstr>Use of Force by Race &amp; Gender</vt:lpstr>
      <vt:lpstr>Battery LEO</vt:lpstr>
      <vt:lpstr>Bomb Unit</vt:lpstr>
      <vt:lpstr>Fire Calls Processed by PD Communications</vt:lpstr>
      <vt:lpstr>PowerPoint Presentation</vt:lpstr>
      <vt:lpstr>PowerPoint Presentation</vt:lpstr>
      <vt:lpstr>PowerPoint Presentation</vt:lpstr>
      <vt:lpstr>PowerPoint Presentation</vt:lpstr>
    </vt:vector>
  </TitlesOfParts>
  <Company>Leavenworth Police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Leavenworth Police Department Annual Report</dc:title>
  <dc:creator>aburgoon</dc:creator>
  <cp:lastModifiedBy>Patrick Kitchens</cp:lastModifiedBy>
  <cp:revision>2171</cp:revision>
  <cp:lastPrinted>2025-05-21T15:04:10Z</cp:lastPrinted>
  <dcterms:created xsi:type="dcterms:W3CDTF">2004-03-29T15:06:33Z</dcterms:created>
  <dcterms:modified xsi:type="dcterms:W3CDTF">2025-05-28T14:47:26Z</dcterms:modified>
</cp:coreProperties>
</file>