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CBED1-8A13-418A-BC38-0C19AA1BDB5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01150C-5803-4C07-B226-B45D84FE410B}">
      <dgm:prSet/>
      <dgm:spPr/>
      <dgm:t>
        <a:bodyPr/>
        <a:lstStyle/>
        <a:p>
          <a:r>
            <a:rPr lang="en-US"/>
            <a:t>Reorganization of the Board</a:t>
          </a:r>
        </a:p>
      </dgm:t>
    </dgm:pt>
    <dgm:pt modelId="{95D16743-EC81-45F1-BE7D-3FE7DB2D9E5E}" type="parTrans" cxnId="{9956B12F-B5F8-4B43-8947-D4B466081921}">
      <dgm:prSet/>
      <dgm:spPr/>
      <dgm:t>
        <a:bodyPr/>
        <a:lstStyle/>
        <a:p>
          <a:endParaRPr lang="en-US"/>
        </a:p>
      </dgm:t>
    </dgm:pt>
    <dgm:pt modelId="{755BBFCA-36B6-42F1-ADA7-3D53264F3B3C}" type="sibTrans" cxnId="{9956B12F-B5F8-4B43-8947-D4B466081921}">
      <dgm:prSet/>
      <dgm:spPr/>
      <dgm:t>
        <a:bodyPr/>
        <a:lstStyle/>
        <a:p>
          <a:endParaRPr lang="en-US"/>
        </a:p>
      </dgm:t>
    </dgm:pt>
    <dgm:pt modelId="{37B6FB16-F02D-45E7-B40C-071DC38449FC}">
      <dgm:prSet/>
      <dgm:spPr/>
      <dgm:t>
        <a:bodyPr/>
        <a:lstStyle/>
        <a:p>
          <a:r>
            <a:rPr lang="en-US"/>
            <a:t>Lenders’ Lunch Program</a:t>
          </a:r>
        </a:p>
      </dgm:t>
    </dgm:pt>
    <dgm:pt modelId="{9740184D-EF8E-4981-91E9-B138CA84934A}" type="parTrans" cxnId="{F3DE3A5A-0567-412C-BDD9-21E5AC600763}">
      <dgm:prSet/>
      <dgm:spPr/>
      <dgm:t>
        <a:bodyPr/>
        <a:lstStyle/>
        <a:p>
          <a:endParaRPr lang="en-US"/>
        </a:p>
      </dgm:t>
    </dgm:pt>
    <dgm:pt modelId="{3A78B4CB-DDA1-4076-A7CE-B4FFF5FC0370}" type="sibTrans" cxnId="{F3DE3A5A-0567-412C-BDD9-21E5AC600763}">
      <dgm:prSet/>
      <dgm:spPr/>
      <dgm:t>
        <a:bodyPr/>
        <a:lstStyle/>
        <a:p>
          <a:endParaRPr lang="en-US"/>
        </a:p>
      </dgm:t>
    </dgm:pt>
    <dgm:pt modelId="{42F99EC1-2648-4A2A-AAE4-2B9F235AA2AA}">
      <dgm:prSet/>
      <dgm:spPr/>
      <dgm:t>
        <a:bodyPr/>
        <a:lstStyle/>
        <a:p>
          <a:r>
            <a:rPr lang="en-US"/>
            <a:t>YEC 2023</a:t>
          </a:r>
        </a:p>
      </dgm:t>
    </dgm:pt>
    <dgm:pt modelId="{B415EBDD-A437-4206-B079-785E539E8D12}" type="parTrans" cxnId="{E5E345DC-41ED-4DC9-8197-F6276CC97C21}">
      <dgm:prSet/>
      <dgm:spPr/>
      <dgm:t>
        <a:bodyPr/>
        <a:lstStyle/>
        <a:p>
          <a:endParaRPr lang="en-US"/>
        </a:p>
      </dgm:t>
    </dgm:pt>
    <dgm:pt modelId="{C02D1DB4-9B6C-4957-9AE3-A8A4EABC748D}" type="sibTrans" cxnId="{E5E345DC-41ED-4DC9-8197-F6276CC97C21}">
      <dgm:prSet/>
      <dgm:spPr/>
      <dgm:t>
        <a:bodyPr/>
        <a:lstStyle/>
        <a:p>
          <a:endParaRPr lang="en-US"/>
        </a:p>
      </dgm:t>
    </dgm:pt>
    <dgm:pt modelId="{EF9309B3-C338-4D14-B5D3-6FA850D117C8}">
      <dgm:prSet/>
      <dgm:spPr/>
      <dgm:t>
        <a:bodyPr/>
        <a:lstStyle/>
        <a:p>
          <a:r>
            <a:rPr lang="en-US"/>
            <a:t>Destination Creation Workshop</a:t>
          </a:r>
        </a:p>
      </dgm:t>
    </dgm:pt>
    <dgm:pt modelId="{C384BE99-0171-4276-BF2D-DE38CBA2D4CA}" type="parTrans" cxnId="{B9D3B311-A81A-4DEC-826B-CD71FBA99D71}">
      <dgm:prSet/>
      <dgm:spPr/>
      <dgm:t>
        <a:bodyPr/>
        <a:lstStyle/>
        <a:p>
          <a:endParaRPr lang="en-US"/>
        </a:p>
      </dgm:t>
    </dgm:pt>
    <dgm:pt modelId="{8B5FA214-E727-409E-9F00-5A4E97866FAB}" type="sibTrans" cxnId="{B9D3B311-A81A-4DEC-826B-CD71FBA99D71}">
      <dgm:prSet/>
      <dgm:spPr/>
      <dgm:t>
        <a:bodyPr/>
        <a:lstStyle/>
        <a:p>
          <a:endParaRPr lang="en-US"/>
        </a:p>
      </dgm:t>
    </dgm:pt>
    <dgm:pt modelId="{23881E61-2E08-4718-A954-31F49F210D4D}">
      <dgm:prSet/>
      <dgm:spPr/>
      <dgm:t>
        <a:bodyPr/>
        <a:lstStyle/>
        <a:p>
          <a:r>
            <a:rPr lang="en-US"/>
            <a:t>2 loans approved</a:t>
          </a:r>
        </a:p>
      </dgm:t>
    </dgm:pt>
    <dgm:pt modelId="{355D8C50-F225-4CF0-A962-DF5A543313E5}" type="parTrans" cxnId="{5FF01F18-50BD-4AA1-9437-37536857BB05}">
      <dgm:prSet/>
      <dgm:spPr/>
      <dgm:t>
        <a:bodyPr/>
        <a:lstStyle/>
        <a:p>
          <a:endParaRPr lang="en-US"/>
        </a:p>
      </dgm:t>
    </dgm:pt>
    <dgm:pt modelId="{E9B12B80-E9B7-4D04-A27D-22B4E9142E8C}" type="sibTrans" cxnId="{5FF01F18-50BD-4AA1-9437-37536857BB05}">
      <dgm:prSet/>
      <dgm:spPr/>
      <dgm:t>
        <a:bodyPr/>
        <a:lstStyle/>
        <a:p>
          <a:endParaRPr lang="en-US"/>
        </a:p>
      </dgm:t>
    </dgm:pt>
    <dgm:pt modelId="{F4966306-A171-432C-A985-BF4405ED764E}" type="pres">
      <dgm:prSet presAssocID="{5A6CBED1-8A13-418A-BC38-0C19AA1BDB5F}" presName="vert0" presStyleCnt="0">
        <dgm:presLayoutVars>
          <dgm:dir/>
          <dgm:animOne val="branch"/>
          <dgm:animLvl val="lvl"/>
        </dgm:presLayoutVars>
      </dgm:prSet>
      <dgm:spPr/>
    </dgm:pt>
    <dgm:pt modelId="{C0ADDD8C-3E9C-45EC-BE6F-DC7A92B82DB3}" type="pres">
      <dgm:prSet presAssocID="{8701150C-5803-4C07-B226-B45D84FE410B}" presName="thickLine" presStyleLbl="alignNode1" presStyleIdx="0" presStyleCnt="5"/>
      <dgm:spPr/>
    </dgm:pt>
    <dgm:pt modelId="{7D151047-2A81-4220-BEE1-B1C7B2526FB0}" type="pres">
      <dgm:prSet presAssocID="{8701150C-5803-4C07-B226-B45D84FE410B}" presName="horz1" presStyleCnt="0"/>
      <dgm:spPr/>
    </dgm:pt>
    <dgm:pt modelId="{A1C2EB51-B82D-4A55-8A02-FCF07A7AE74A}" type="pres">
      <dgm:prSet presAssocID="{8701150C-5803-4C07-B226-B45D84FE410B}" presName="tx1" presStyleLbl="revTx" presStyleIdx="0" presStyleCnt="5"/>
      <dgm:spPr/>
    </dgm:pt>
    <dgm:pt modelId="{FD4EA102-08AD-43A2-A903-8B085EDAE7E8}" type="pres">
      <dgm:prSet presAssocID="{8701150C-5803-4C07-B226-B45D84FE410B}" presName="vert1" presStyleCnt="0"/>
      <dgm:spPr/>
    </dgm:pt>
    <dgm:pt modelId="{6EB1E256-8EE5-4AD2-A0D8-1BEF5B8D5E57}" type="pres">
      <dgm:prSet presAssocID="{37B6FB16-F02D-45E7-B40C-071DC38449FC}" presName="thickLine" presStyleLbl="alignNode1" presStyleIdx="1" presStyleCnt="5"/>
      <dgm:spPr/>
    </dgm:pt>
    <dgm:pt modelId="{CA42EB87-2BD3-4F56-9711-BE58145A20B8}" type="pres">
      <dgm:prSet presAssocID="{37B6FB16-F02D-45E7-B40C-071DC38449FC}" presName="horz1" presStyleCnt="0"/>
      <dgm:spPr/>
    </dgm:pt>
    <dgm:pt modelId="{6AC3CD89-B640-48C7-AF79-CA0EB7429897}" type="pres">
      <dgm:prSet presAssocID="{37B6FB16-F02D-45E7-B40C-071DC38449FC}" presName="tx1" presStyleLbl="revTx" presStyleIdx="1" presStyleCnt="5"/>
      <dgm:spPr/>
    </dgm:pt>
    <dgm:pt modelId="{540777EF-FEDC-45B8-9B5D-F69357D12A03}" type="pres">
      <dgm:prSet presAssocID="{37B6FB16-F02D-45E7-B40C-071DC38449FC}" presName="vert1" presStyleCnt="0"/>
      <dgm:spPr/>
    </dgm:pt>
    <dgm:pt modelId="{E1DC9B6C-0329-491F-AC62-EDEF5685C0B8}" type="pres">
      <dgm:prSet presAssocID="{42F99EC1-2648-4A2A-AAE4-2B9F235AA2AA}" presName="thickLine" presStyleLbl="alignNode1" presStyleIdx="2" presStyleCnt="5"/>
      <dgm:spPr/>
    </dgm:pt>
    <dgm:pt modelId="{330AC3F5-1A15-4321-8F39-5D261934D3FF}" type="pres">
      <dgm:prSet presAssocID="{42F99EC1-2648-4A2A-AAE4-2B9F235AA2AA}" presName="horz1" presStyleCnt="0"/>
      <dgm:spPr/>
    </dgm:pt>
    <dgm:pt modelId="{20B203A2-2F22-4BC1-B1C8-69D976611919}" type="pres">
      <dgm:prSet presAssocID="{42F99EC1-2648-4A2A-AAE4-2B9F235AA2AA}" presName="tx1" presStyleLbl="revTx" presStyleIdx="2" presStyleCnt="5"/>
      <dgm:spPr/>
    </dgm:pt>
    <dgm:pt modelId="{526E4D77-BA20-46F5-A26A-C374618E44B6}" type="pres">
      <dgm:prSet presAssocID="{42F99EC1-2648-4A2A-AAE4-2B9F235AA2AA}" presName="vert1" presStyleCnt="0"/>
      <dgm:spPr/>
    </dgm:pt>
    <dgm:pt modelId="{109E5E73-2C81-4BD7-B3AA-63791E2C921A}" type="pres">
      <dgm:prSet presAssocID="{EF9309B3-C338-4D14-B5D3-6FA850D117C8}" presName="thickLine" presStyleLbl="alignNode1" presStyleIdx="3" presStyleCnt="5"/>
      <dgm:spPr/>
    </dgm:pt>
    <dgm:pt modelId="{12512C76-C572-4221-B046-0E34DEF74F37}" type="pres">
      <dgm:prSet presAssocID="{EF9309B3-C338-4D14-B5D3-6FA850D117C8}" presName="horz1" presStyleCnt="0"/>
      <dgm:spPr/>
    </dgm:pt>
    <dgm:pt modelId="{D20C2D51-3217-4216-95DD-B8DA7388934F}" type="pres">
      <dgm:prSet presAssocID="{EF9309B3-C338-4D14-B5D3-6FA850D117C8}" presName="tx1" presStyleLbl="revTx" presStyleIdx="3" presStyleCnt="5"/>
      <dgm:spPr/>
    </dgm:pt>
    <dgm:pt modelId="{ED783489-FDC8-47C4-843B-3119D9DB0B5A}" type="pres">
      <dgm:prSet presAssocID="{EF9309B3-C338-4D14-B5D3-6FA850D117C8}" presName="vert1" presStyleCnt="0"/>
      <dgm:spPr/>
    </dgm:pt>
    <dgm:pt modelId="{874219A0-EA27-409E-86CA-874C93934B90}" type="pres">
      <dgm:prSet presAssocID="{23881E61-2E08-4718-A954-31F49F210D4D}" presName="thickLine" presStyleLbl="alignNode1" presStyleIdx="4" presStyleCnt="5"/>
      <dgm:spPr/>
    </dgm:pt>
    <dgm:pt modelId="{22AA95E2-165D-4CFC-8FCE-9DCB5EFDF3E3}" type="pres">
      <dgm:prSet presAssocID="{23881E61-2E08-4718-A954-31F49F210D4D}" presName="horz1" presStyleCnt="0"/>
      <dgm:spPr/>
    </dgm:pt>
    <dgm:pt modelId="{57A74795-5D0F-4FB9-9E9C-B1D07A9F4540}" type="pres">
      <dgm:prSet presAssocID="{23881E61-2E08-4718-A954-31F49F210D4D}" presName="tx1" presStyleLbl="revTx" presStyleIdx="4" presStyleCnt="5"/>
      <dgm:spPr/>
    </dgm:pt>
    <dgm:pt modelId="{652D39DD-9987-4026-8CB3-643662FB9696}" type="pres">
      <dgm:prSet presAssocID="{23881E61-2E08-4718-A954-31F49F210D4D}" presName="vert1" presStyleCnt="0"/>
      <dgm:spPr/>
    </dgm:pt>
  </dgm:ptLst>
  <dgm:cxnLst>
    <dgm:cxn modelId="{B9D3B311-A81A-4DEC-826B-CD71FBA99D71}" srcId="{5A6CBED1-8A13-418A-BC38-0C19AA1BDB5F}" destId="{EF9309B3-C338-4D14-B5D3-6FA850D117C8}" srcOrd="3" destOrd="0" parTransId="{C384BE99-0171-4276-BF2D-DE38CBA2D4CA}" sibTransId="{8B5FA214-E727-409E-9F00-5A4E97866FAB}"/>
    <dgm:cxn modelId="{5FF01F18-50BD-4AA1-9437-37536857BB05}" srcId="{5A6CBED1-8A13-418A-BC38-0C19AA1BDB5F}" destId="{23881E61-2E08-4718-A954-31F49F210D4D}" srcOrd="4" destOrd="0" parTransId="{355D8C50-F225-4CF0-A962-DF5A543313E5}" sibTransId="{E9B12B80-E9B7-4D04-A27D-22B4E9142E8C}"/>
    <dgm:cxn modelId="{5FAFAE18-7CE3-47A7-A248-0F96388E8C11}" type="presOf" srcId="{8701150C-5803-4C07-B226-B45D84FE410B}" destId="{A1C2EB51-B82D-4A55-8A02-FCF07A7AE74A}" srcOrd="0" destOrd="0" presId="urn:microsoft.com/office/officeart/2008/layout/LinedList"/>
    <dgm:cxn modelId="{9956B12F-B5F8-4B43-8947-D4B466081921}" srcId="{5A6CBED1-8A13-418A-BC38-0C19AA1BDB5F}" destId="{8701150C-5803-4C07-B226-B45D84FE410B}" srcOrd="0" destOrd="0" parTransId="{95D16743-EC81-45F1-BE7D-3FE7DB2D9E5E}" sibTransId="{755BBFCA-36B6-42F1-ADA7-3D53264F3B3C}"/>
    <dgm:cxn modelId="{4827764D-2A18-496B-B2E5-B6BB4C0B8E26}" type="presOf" srcId="{5A6CBED1-8A13-418A-BC38-0C19AA1BDB5F}" destId="{F4966306-A171-432C-A985-BF4405ED764E}" srcOrd="0" destOrd="0" presId="urn:microsoft.com/office/officeart/2008/layout/LinedList"/>
    <dgm:cxn modelId="{1D6D8859-0F53-480E-97D8-4136760596C9}" type="presOf" srcId="{23881E61-2E08-4718-A954-31F49F210D4D}" destId="{57A74795-5D0F-4FB9-9E9C-B1D07A9F4540}" srcOrd="0" destOrd="0" presId="urn:microsoft.com/office/officeart/2008/layout/LinedList"/>
    <dgm:cxn modelId="{F3DE3A5A-0567-412C-BDD9-21E5AC600763}" srcId="{5A6CBED1-8A13-418A-BC38-0C19AA1BDB5F}" destId="{37B6FB16-F02D-45E7-B40C-071DC38449FC}" srcOrd="1" destOrd="0" parTransId="{9740184D-EF8E-4981-91E9-B138CA84934A}" sibTransId="{3A78B4CB-DDA1-4076-A7CE-B4FFF5FC0370}"/>
    <dgm:cxn modelId="{E5E345DC-41ED-4DC9-8197-F6276CC97C21}" srcId="{5A6CBED1-8A13-418A-BC38-0C19AA1BDB5F}" destId="{42F99EC1-2648-4A2A-AAE4-2B9F235AA2AA}" srcOrd="2" destOrd="0" parTransId="{B415EBDD-A437-4206-B079-785E539E8D12}" sibTransId="{C02D1DB4-9B6C-4957-9AE3-A8A4EABC748D}"/>
    <dgm:cxn modelId="{B333C0DC-FB22-475F-8AF7-B907B1D7071A}" type="presOf" srcId="{EF9309B3-C338-4D14-B5D3-6FA850D117C8}" destId="{D20C2D51-3217-4216-95DD-B8DA7388934F}" srcOrd="0" destOrd="0" presId="urn:microsoft.com/office/officeart/2008/layout/LinedList"/>
    <dgm:cxn modelId="{C688E9F5-085E-479F-862F-B0DCD1456B8A}" type="presOf" srcId="{42F99EC1-2648-4A2A-AAE4-2B9F235AA2AA}" destId="{20B203A2-2F22-4BC1-B1C8-69D976611919}" srcOrd="0" destOrd="0" presId="urn:microsoft.com/office/officeart/2008/layout/LinedList"/>
    <dgm:cxn modelId="{2D4D5BFD-8209-4BDD-AECC-130656B525CD}" type="presOf" srcId="{37B6FB16-F02D-45E7-B40C-071DC38449FC}" destId="{6AC3CD89-B640-48C7-AF79-CA0EB7429897}" srcOrd="0" destOrd="0" presId="urn:microsoft.com/office/officeart/2008/layout/LinedList"/>
    <dgm:cxn modelId="{CF2D2414-DE76-4A75-80DF-2FCF257E1A01}" type="presParOf" srcId="{F4966306-A171-432C-A985-BF4405ED764E}" destId="{C0ADDD8C-3E9C-45EC-BE6F-DC7A92B82DB3}" srcOrd="0" destOrd="0" presId="urn:microsoft.com/office/officeart/2008/layout/LinedList"/>
    <dgm:cxn modelId="{6CD03B88-EBA7-41F7-BF61-C021862E8394}" type="presParOf" srcId="{F4966306-A171-432C-A985-BF4405ED764E}" destId="{7D151047-2A81-4220-BEE1-B1C7B2526FB0}" srcOrd="1" destOrd="0" presId="urn:microsoft.com/office/officeart/2008/layout/LinedList"/>
    <dgm:cxn modelId="{12881A13-19F0-4A6D-ACC7-B3262EBA3443}" type="presParOf" srcId="{7D151047-2A81-4220-BEE1-B1C7B2526FB0}" destId="{A1C2EB51-B82D-4A55-8A02-FCF07A7AE74A}" srcOrd="0" destOrd="0" presId="urn:microsoft.com/office/officeart/2008/layout/LinedList"/>
    <dgm:cxn modelId="{DCEF900E-E992-409A-AF2C-74CE5AF3D8FE}" type="presParOf" srcId="{7D151047-2A81-4220-BEE1-B1C7B2526FB0}" destId="{FD4EA102-08AD-43A2-A903-8B085EDAE7E8}" srcOrd="1" destOrd="0" presId="urn:microsoft.com/office/officeart/2008/layout/LinedList"/>
    <dgm:cxn modelId="{40640992-9843-4744-9436-233517E38F65}" type="presParOf" srcId="{F4966306-A171-432C-A985-BF4405ED764E}" destId="{6EB1E256-8EE5-4AD2-A0D8-1BEF5B8D5E57}" srcOrd="2" destOrd="0" presId="urn:microsoft.com/office/officeart/2008/layout/LinedList"/>
    <dgm:cxn modelId="{6F903DEF-396C-4222-AC36-D94AED940437}" type="presParOf" srcId="{F4966306-A171-432C-A985-BF4405ED764E}" destId="{CA42EB87-2BD3-4F56-9711-BE58145A20B8}" srcOrd="3" destOrd="0" presId="urn:microsoft.com/office/officeart/2008/layout/LinedList"/>
    <dgm:cxn modelId="{E453033A-F652-419A-950D-01E12B172DCB}" type="presParOf" srcId="{CA42EB87-2BD3-4F56-9711-BE58145A20B8}" destId="{6AC3CD89-B640-48C7-AF79-CA0EB7429897}" srcOrd="0" destOrd="0" presId="urn:microsoft.com/office/officeart/2008/layout/LinedList"/>
    <dgm:cxn modelId="{C10DF5B4-6350-41FF-BE26-587D6C881930}" type="presParOf" srcId="{CA42EB87-2BD3-4F56-9711-BE58145A20B8}" destId="{540777EF-FEDC-45B8-9B5D-F69357D12A03}" srcOrd="1" destOrd="0" presId="urn:microsoft.com/office/officeart/2008/layout/LinedList"/>
    <dgm:cxn modelId="{150A69CB-67D3-458C-9099-BDE3D80FB6EA}" type="presParOf" srcId="{F4966306-A171-432C-A985-BF4405ED764E}" destId="{E1DC9B6C-0329-491F-AC62-EDEF5685C0B8}" srcOrd="4" destOrd="0" presId="urn:microsoft.com/office/officeart/2008/layout/LinedList"/>
    <dgm:cxn modelId="{3FCD7A9A-56EC-4B9D-9174-5723C61086A4}" type="presParOf" srcId="{F4966306-A171-432C-A985-BF4405ED764E}" destId="{330AC3F5-1A15-4321-8F39-5D261934D3FF}" srcOrd="5" destOrd="0" presId="urn:microsoft.com/office/officeart/2008/layout/LinedList"/>
    <dgm:cxn modelId="{A54436B1-E567-4925-A620-039A875C5014}" type="presParOf" srcId="{330AC3F5-1A15-4321-8F39-5D261934D3FF}" destId="{20B203A2-2F22-4BC1-B1C8-69D976611919}" srcOrd="0" destOrd="0" presId="urn:microsoft.com/office/officeart/2008/layout/LinedList"/>
    <dgm:cxn modelId="{DA7ED5FA-4D60-4B06-B489-CDC063A2DFCB}" type="presParOf" srcId="{330AC3F5-1A15-4321-8F39-5D261934D3FF}" destId="{526E4D77-BA20-46F5-A26A-C374618E44B6}" srcOrd="1" destOrd="0" presId="urn:microsoft.com/office/officeart/2008/layout/LinedList"/>
    <dgm:cxn modelId="{32B85790-3979-4705-87CF-5BED0B89B22D}" type="presParOf" srcId="{F4966306-A171-432C-A985-BF4405ED764E}" destId="{109E5E73-2C81-4BD7-B3AA-63791E2C921A}" srcOrd="6" destOrd="0" presId="urn:microsoft.com/office/officeart/2008/layout/LinedList"/>
    <dgm:cxn modelId="{79581112-8176-493F-A824-8B5624DCDFC2}" type="presParOf" srcId="{F4966306-A171-432C-A985-BF4405ED764E}" destId="{12512C76-C572-4221-B046-0E34DEF74F37}" srcOrd="7" destOrd="0" presId="urn:microsoft.com/office/officeart/2008/layout/LinedList"/>
    <dgm:cxn modelId="{13E5D4CE-B823-496B-9D3C-CE5EADD3E8E4}" type="presParOf" srcId="{12512C76-C572-4221-B046-0E34DEF74F37}" destId="{D20C2D51-3217-4216-95DD-B8DA7388934F}" srcOrd="0" destOrd="0" presId="urn:microsoft.com/office/officeart/2008/layout/LinedList"/>
    <dgm:cxn modelId="{6F0C77D9-8E9F-42C4-AA2C-975FDF0C26F0}" type="presParOf" srcId="{12512C76-C572-4221-B046-0E34DEF74F37}" destId="{ED783489-FDC8-47C4-843B-3119D9DB0B5A}" srcOrd="1" destOrd="0" presId="urn:microsoft.com/office/officeart/2008/layout/LinedList"/>
    <dgm:cxn modelId="{E5D4B19B-F030-4E98-8C59-480DD4BC867D}" type="presParOf" srcId="{F4966306-A171-432C-A985-BF4405ED764E}" destId="{874219A0-EA27-409E-86CA-874C93934B90}" srcOrd="8" destOrd="0" presId="urn:microsoft.com/office/officeart/2008/layout/LinedList"/>
    <dgm:cxn modelId="{9F521CBE-606E-4F3A-8515-D623FCADCE58}" type="presParOf" srcId="{F4966306-A171-432C-A985-BF4405ED764E}" destId="{22AA95E2-165D-4CFC-8FCE-9DCB5EFDF3E3}" srcOrd="9" destOrd="0" presId="urn:microsoft.com/office/officeart/2008/layout/LinedList"/>
    <dgm:cxn modelId="{C6839559-8080-4A20-A9E5-27465FED76D0}" type="presParOf" srcId="{22AA95E2-165D-4CFC-8FCE-9DCB5EFDF3E3}" destId="{57A74795-5D0F-4FB9-9E9C-B1D07A9F4540}" srcOrd="0" destOrd="0" presId="urn:microsoft.com/office/officeart/2008/layout/LinedList"/>
    <dgm:cxn modelId="{7D611438-5521-4261-AEFD-0690316AB142}" type="presParOf" srcId="{22AA95E2-165D-4CFC-8FCE-9DCB5EFDF3E3}" destId="{652D39DD-9987-4026-8CB3-643662FB96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6B73B-68B8-4068-9C62-D4C09B0655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191FC7-9ECF-46E4-B76D-10F1DFEEDD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Reform the Board – Fill open seats and designate a Secretary.</a:t>
          </a:r>
        </a:p>
      </dgm:t>
    </dgm:pt>
    <dgm:pt modelId="{5E9C2EC9-0425-4DB4-995E-CF0B044E7C9F}" type="parTrans" cxnId="{0A527EE1-DDF2-46E3-AEEC-2243006BAC13}">
      <dgm:prSet/>
      <dgm:spPr/>
      <dgm:t>
        <a:bodyPr/>
        <a:lstStyle/>
        <a:p>
          <a:endParaRPr lang="en-US"/>
        </a:p>
      </dgm:t>
    </dgm:pt>
    <dgm:pt modelId="{EE9F8531-455E-4794-99E7-23D47AC9C129}" type="sibTrans" cxnId="{0A527EE1-DDF2-46E3-AEEC-2243006BAC13}">
      <dgm:prSet/>
      <dgm:spPr/>
      <dgm:t>
        <a:bodyPr/>
        <a:lstStyle/>
        <a:p>
          <a:endParaRPr lang="en-US"/>
        </a:p>
      </dgm:t>
    </dgm:pt>
    <dgm:pt modelId="{0358EC54-2954-40C6-A553-EC5423BA3D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Conduct YEC 2024</a:t>
          </a:r>
        </a:p>
      </dgm:t>
    </dgm:pt>
    <dgm:pt modelId="{315AA949-2D8F-40F1-8BA6-BA65E311461E}" type="parTrans" cxnId="{F2B66CCE-DA8E-43F2-BFFE-6CCB3F11701C}">
      <dgm:prSet/>
      <dgm:spPr/>
      <dgm:t>
        <a:bodyPr/>
        <a:lstStyle/>
        <a:p>
          <a:endParaRPr lang="en-US"/>
        </a:p>
      </dgm:t>
    </dgm:pt>
    <dgm:pt modelId="{653A453D-CC98-425A-94B5-F144FD58D8F4}" type="sibTrans" cxnId="{F2B66CCE-DA8E-43F2-BFFE-6CCB3F11701C}">
      <dgm:prSet/>
      <dgm:spPr/>
      <dgm:t>
        <a:bodyPr/>
        <a:lstStyle/>
        <a:p>
          <a:endParaRPr lang="en-US"/>
        </a:p>
      </dgm:t>
    </dgm:pt>
    <dgm:pt modelId="{ECC60E10-1D7D-4B71-8BCC-8C11D6ECC1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Conduct two to three training events</a:t>
          </a:r>
        </a:p>
      </dgm:t>
    </dgm:pt>
    <dgm:pt modelId="{3148D8D1-B026-4738-8BEB-3BCA801BF2BA}" type="parTrans" cxnId="{69B96737-7009-4652-9755-93B2453DA362}">
      <dgm:prSet/>
      <dgm:spPr/>
      <dgm:t>
        <a:bodyPr/>
        <a:lstStyle/>
        <a:p>
          <a:endParaRPr lang="en-US"/>
        </a:p>
      </dgm:t>
    </dgm:pt>
    <dgm:pt modelId="{87985DFA-0ADC-4E49-B152-65C385AA72BA}" type="sibTrans" cxnId="{69B96737-7009-4652-9755-93B2453DA362}">
      <dgm:prSet/>
      <dgm:spPr/>
      <dgm:t>
        <a:bodyPr/>
        <a:lstStyle/>
        <a:p>
          <a:endParaRPr lang="en-US"/>
        </a:p>
      </dgm:t>
    </dgm:pt>
    <dgm:pt modelId="{40E84C78-400D-4C8C-AF20-128577A8B753}" type="pres">
      <dgm:prSet presAssocID="{8BD6B73B-68B8-4068-9C62-D4C09B065588}" presName="root" presStyleCnt="0">
        <dgm:presLayoutVars>
          <dgm:dir/>
          <dgm:resizeHandles val="exact"/>
        </dgm:presLayoutVars>
      </dgm:prSet>
      <dgm:spPr/>
    </dgm:pt>
    <dgm:pt modelId="{3D4AE746-ADD3-4DA9-899B-0B11BA875956}" type="pres">
      <dgm:prSet presAssocID="{61191FC7-9ECF-46E4-B76D-10F1DFEEDD94}" presName="compNode" presStyleCnt="0"/>
      <dgm:spPr/>
    </dgm:pt>
    <dgm:pt modelId="{E33EBDB7-7DB8-4B54-AEFE-8DF3E2F7EEDA}" type="pres">
      <dgm:prSet presAssocID="{61191FC7-9ECF-46E4-B76D-10F1DFEEDD94}" presName="bgRect" presStyleLbl="bgShp" presStyleIdx="0" presStyleCnt="3"/>
      <dgm:spPr/>
    </dgm:pt>
    <dgm:pt modelId="{27DB9098-8E21-4AA8-BDF2-121B3FC39DF2}" type="pres">
      <dgm:prSet presAssocID="{61191FC7-9ECF-46E4-B76D-10F1DFEEDD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4795761-873E-4419-8925-0FD3A1FAA805}" type="pres">
      <dgm:prSet presAssocID="{61191FC7-9ECF-46E4-B76D-10F1DFEEDD94}" presName="spaceRect" presStyleCnt="0"/>
      <dgm:spPr/>
    </dgm:pt>
    <dgm:pt modelId="{D24F2A53-93E5-4619-8E59-527494CCCDBA}" type="pres">
      <dgm:prSet presAssocID="{61191FC7-9ECF-46E4-B76D-10F1DFEEDD94}" presName="parTx" presStyleLbl="revTx" presStyleIdx="0" presStyleCnt="3">
        <dgm:presLayoutVars>
          <dgm:chMax val="0"/>
          <dgm:chPref val="0"/>
        </dgm:presLayoutVars>
      </dgm:prSet>
      <dgm:spPr/>
    </dgm:pt>
    <dgm:pt modelId="{66615076-C431-494A-8D54-E6BD42F3024C}" type="pres">
      <dgm:prSet presAssocID="{EE9F8531-455E-4794-99E7-23D47AC9C129}" presName="sibTrans" presStyleCnt="0"/>
      <dgm:spPr/>
    </dgm:pt>
    <dgm:pt modelId="{363D66B1-8152-400B-BDEA-13CF7F2177F5}" type="pres">
      <dgm:prSet presAssocID="{0358EC54-2954-40C6-A553-EC5423BA3DAC}" presName="compNode" presStyleCnt="0"/>
      <dgm:spPr/>
    </dgm:pt>
    <dgm:pt modelId="{0D817080-7403-44F0-98EE-1974475B9302}" type="pres">
      <dgm:prSet presAssocID="{0358EC54-2954-40C6-A553-EC5423BA3DAC}" presName="bgRect" presStyleLbl="bgShp" presStyleIdx="1" presStyleCnt="3"/>
      <dgm:spPr/>
    </dgm:pt>
    <dgm:pt modelId="{AD5BD2B6-E858-4DBC-A953-00DC455A65CB}" type="pres">
      <dgm:prSet presAssocID="{0358EC54-2954-40C6-A553-EC5423BA3D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7694B04-6239-406D-9636-867DC523C141}" type="pres">
      <dgm:prSet presAssocID="{0358EC54-2954-40C6-A553-EC5423BA3DAC}" presName="spaceRect" presStyleCnt="0"/>
      <dgm:spPr/>
    </dgm:pt>
    <dgm:pt modelId="{E12F8241-5885-4129-90C1-0B7066BF2091}" type="pres">
      <dgm:prSet presAssocID="{0358EC54-2954-40C6-A553-EC5423BA3DAC}" presName="parTx" presStyleLbl="revTx" presStyleIdx="1" presStyleCnt="3">
        <dgm:presLayoutVars>
          <dgm:chMax val="0"/>
          <dgm:chPref val="0"/>
        </dgm:presLayoutVars>
      </dgm:prSet>
      <dgm:spPr/>
    </dgm:pt>
    <dgm:pt modelId="{4F7C69E3-9D20-41A1-97FF-7600AC328B97}" type="pres">
      <dgm:prSet presAssocID="{653A453D-CC98-425A-94B5-F144FD58D8F4}" presName="sibTrans" presStyleCnt="0"/>
      <dgm:spPr/>
    </dgm:pt>
    <dgm:pt modelId="{3290A864-B43C-449B-9DF3-496FB9017973}" type="pres">
      <dgm:prSet presAssocID="{ECC60E10-1D7D-4B71-8BCC-8C11D6ECC101}" presName="compNode" presStyleCnt="0"/>
      <dgm:spPr/>
    </dgm:pt>
    <dgm:pt modelId="{4ECBB695-27B3-4EB4-AD37-4B03757E80D1}" type="pres">
      <dgm:prSet presAssocID="{ECC60E10-1D7D-4B71-8BCC-8C11D6ECC101}" presName="bgRect" presStyleLbl="bgShp" presStyleIdx="2" presStyleCnt="3"/>
      <dgm:spPr/>
    </dgm:pt>
    <dgm:pt modelId="{0BDB1FD2-D396-4502-8EDB-D0F0711AEDE6}" type="pres">
      <dgm:prSet presAssocID="{ECC60E10-1D7D-4B71-8BCC-8C11D6ECC10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B39045F-2494-43D6-BFD6-95F0B2F9A311}" type="pres">
      <dgm:prSet presAssocID="{ECC60E10-1D7D-4B71-8BCC-8C11D6ECC101}" presName="spaceRect" presStyleCnt="0"/>
      <dgm:spPr/>
    </dgm:pt>
    <dgm:pt modelId="{36347BAB-165A-49F7-A1DB-AD52283838C9}" type="pres">
      <dgm:prSet presAssocID="{ECC60E10-1D7D-4B71-8BCC-8C11D6ECC10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9F1360B-13FE-4D61-B04F-6B7990317DF4}" type="presOf" srcId="{0358EC54-2954-40C6-A553-EC5423BA3DAC}" destId="{E12F8241-5885-4129-90C1-0B7066BF2091}" srcOrd="0" destOrd="0" presId="urn:microsoft.com/office/officeart/2018/2/layout/IconVerticalSolidList"/>
    <dgm:cxn modelId="{69B96737-7009-4652-9755-93B2453DA362}" srcId="{8BD6B73B-68B8-4068-9C62-D4C09B065588}" destId="{ECC60E10-1D7D-4B71-8BCC-8C11D6ECC101}" srcOrd="2" destOrd="0" parTransId="{3148D8D1-B026-4738-8BEB-3BCA801BF2BA}" sibTransId="{87985DFA-0ADC-4E49-B152-65C385AA72BA}"/>
    <dgm:cxn modelId="{AD7C198E-C739-4832-AB00-A8C029CFFD37}" type="presOf" srcId="{ECC60E10-1D7D-4B71-8BCC-8C11D6ECC101}" destId="{36347BAB-165A-49F7-A1DB-AD52283838C9}" srcOrd="0" destOrd="0" presId="urn:microsoft.com/office/officeart/2018/2/layout/IconVerticalSolidList"/>
    <dgm:cxn modelId="{02326C97-A7D4-4BFC-A7F7-EE2A50CAFBD5}" type="presOf" srcId="{8BD6B73B-68B8-4068-9C62-D4C09B065588}" destId="{40E84C78-400D-4C8C-AF20-128577A8B753}" srcOrd="0" destOrd="0" presId="urn:microsoft.com/office/officeart/2018/2/layout/IconVerticalSolidList"/>
    <dgm:cxn modelId="{A1D651AB-AAB9-44FA-893C-1C1B22AF89E3}" type="presOf" srcId="{61191FC7-9ECF-46E4-B76D-10F1DFEEDD94}" destId="{D24F2A53-93E5-4619-8E59-527494CCCDBA}" srcOrd="0" destOrd="0" presId="urn:microsoft.com/office/officeart/2018/2/layout/IconVerticalSolidList"/>
    <dgm:cxn modelId="{F2B66CCE-DA8E-43F2-BFFE-6CCB3F11701C}" srcId="{8BD6B73B-68B8-4068-9C62-D4C09B065588}" destId="{0358EC54-2954-40C6-A553-EC5423BA3DAC}" srcOrd="1" destOrd="0" parTransId="{315AA949-2D8F-40F1-8BA6-BA65E311461E}" sibTransId="{653A453D-CC98-425A-94B5-F144FD58D8F4}"/>
    <dgm:cxn modelId="{0A527EE1-DDF2-46E3-AEEC-2243006BAC13}" srcId="{8BD6B73B-68B8-4068-9C62-D4C09B065588}" destId="{61191FC7-9ECF-46E4-B76D-10F1DFEEDD94}" srcOrd="0" destOrd="0" parTransId="{5E9C2EC9-0425-4DB4-995E-CF0B044E7C9F}" sibTransId="{EE9F8531-455E-4794-99E7-23D47AC9C129}"/>
    <dgm:cxn modelId="{91574496-E30B-46A2-8D96-1DFE07C7FDBC}" type="presParOf" srcId="{40E84C78-400D-4C8C-AF20-128577A8B753}" destId="{3D4AE746-ADD3-4DA9-899B-0B11BA875956}" srcOrd="0" destOrd="0" presId="urn:microsoft.com/office/officeart/2018/2/layout/IconVerticalSolidList"/>
    <dgm:cxn modelId="{AB2F4FF2-D75C-4977-BC4F-EC144A71FDD9}" type="presParOf" srcId="{3D4AE746-ADD3-4DA9-899B-0B11BA875956}" destId="{E33EBDB7-7DB8-4B54-AEFE-8DF3E2F7EEDA}" srcOrd="0" destOrd="0" presId="urn:microsoft.com/office/officeart/2018/2/layout/IconVerticalSolidList"/>
    <dgm:cxn modelId="{F0CD2033-B58D-412D-AD63-00EBB358F66B}" type="presParOf" srcId="{3D4AE746-ADD3-4DA9-899B-0B11BA875956}" destId="{27DB9098-8E21-4AA8-BDF2-121B3FC39DF2}" srcOrd="1" destOrd="0" presId="urn:microsoft.com/office/officeart/2018/2/layout/IconVerticalSolidList"/>
    <dgm:cxn modelId="{E316DED9-FD6A-4D23-88E0-70EEA4D97F8D}" type="presParOf" srcId="{3D4AE746-ADD3-4DA9-899B-0B11BA875956}" destId="{A4795761-873E-4419-8925-0FD3A1FAA805}" srcOrd="2" destOrd="0" presId="urn:microsoft.com/office/officeart/2018/2/layout/IconVerticalSolidList"/>
    <dgm:cxn modelId="{5596F37E-496E-41A0-B973-621DC25CDDE4}" type="presParOf" srcId="{3D4AE746-ADD3-4DA9-899B-0B11BA875956}" destId="{D24F2A53-93E5-4619-8E59-527494CCCDBA}" srcOrd="3" destOrd="0" presId="urn:microsoft.com/office/officeart/2018/2/layout/IconVerticalSolidList"/>
    <dgm:cxn modelId="{2C353B9A-812C-4919-B168-B3F06A8CC25E}" type="presParOf" srcId="{40E84C78-400D-4C8C-AF20-128577A8B753}" destId="{66615076-C431-494A-8D54-E6BD42F3024C}" srcOrd="1" destOrd="0" presId="urn:microsoft.com/office/officeart/2018/2/layout/IconVerticalSolidList"/>
    <dgm:cxn modelId="{CD3EA3A8-B303-4F75-961C-3ED40AAAE3FD}" type="presParOf" srcId="{40E84C78-400D-4C8C-AF20-128577A8B753}" destId="{363D66B1-8152-400B-BDEA-13CF7F2177F5}" srcOrd="2" destOrd="0" presId="urn:microsoft.com/office/officeart/2018/2/layout/IconVerticalSolidList"/>
    <dgm:cxn modelId="{4782EDB1-D32B-4058-8A4E-9E13D79A3F09}" type="presParOf" srcId="{363D66B1-8152-400B-BDEA-13CF7F2177F5}" destId="{0D817080-7403-44F0-98EE-1974475B9302}" srcOrd="0" destOrd="0" presId="urn:microsoft.com/office/officeart/2018/2/layout/IconVerticalSolidList"/>
    <dgm:cxn modelId="{531CC8A9-5CDB-4622-AAFA-1551D6D6B57A}" type="presParOf" srcId="{363D66B1-8152-400B-BDEA-13CF7F2177F5}" destId="{AD5BD2B6-E858-4DBC-A953-00DC455A65CB}" srcOrd="1" destOrd="0" presId="urn:microsoft.com/office/officeart/2018/2/layout/IconVerticalSolidList"/>
    <dgm:cxn modelId="{E138EA60-C8D2-4B74-BAED-5CC0BA1E5333}" type="presParOf" srcId="{363D66B1-8152-400B-BDEA-13CF7F2177F5}" destId="{37694B04-6239-406D-9636-867DC523C141}" srcOrd="2" destOrd="0" presId="urn:microsoft.com/office/officeart/2018/2/layout/IconVerticalSolidList"/>
    <dgm:cxn modelId="{9B22F734-2516-431C-9463-32B293219C6B}" type="presParOf" srcId="{363D66B1-8152-400B-BDEA-13CF7F2177F5}" destId="{E12F8241-5885-4129-90C1-0B7066BF2091}" srcOrd="3" destOrd="0" presId="urn:microsoft.com/office/officeart/2018/2/layout/IconVerticalSolidList"/>
    <dgm:cxn modelId="{15266785-80DC-4775-96C7-1E090DAE62AC}" type="presParOf" srcId="{40E84C78-400D-4C8C-AF20-128577A8B753}" destId="{4F7C69E3-9D20-41A1-97FF-7600AC328B97}" srcOrd="3" destOrd="0" presId="urn:microsoft.com/office/officeart/2018/2/layout/IconVerticalSolidList"/>
    <dgm:cxn modelId="{824DC7ED-1386-424D-A02C-433BD75C1580}" type="presParOf" srcId="{40E84C78-400D-4C8C-AF20-128577A8B753}" destId="{3290A864-B43C-449B-9DF3-496FB9017973}" srcOrd="4" destOrd="0" presId="urn:microsoft.com/office/officeart/2018/2/layout/IconVerticalSolidList"/>
    <dgm:cxn modelId="{79AB8C79-2498-4CF5-9B97-26703B55DE46}" type="presParOf" srcId="{3290A864-B43C-449B-9DF3-496FB9017973}" destId="{4ECBB695-27B3-4EB4-AD37-4B03757E80D1}" srcOrd="0" destOrd="0" presId="urn:microsoft.com/office/officeart/2018/2/layout/IconVerticalSolidList"/>
    <dgm:cxn modelId="{318AE2DE-B715-4007-93C5-79476685A775}" type="presParOf" srcId="{3290A864-B43C-449B-9DF3-496FB9017973}" destId="{0BDB1FD2-D396-4502-8EDB-D0F0711AEDE6}" srcOrd="1" destOrd="0" presId="urn:microsoft.com/office/officeart/2018/2/layout/IconVerticalSolidList"/>
    <dgm:cxn modelId="{7808B093-0C04-4547-A612-E64DAA8DFBA5}" type="presParOf" srcId="{3290A864-B43C-449B-9DF3-496FB9017973}" destId="{2B39045F-2494-43D6-BFD6-95F0B2F9A311}" srcOrd="2" destOrd="0" presId="urn:microsoft.com/office/officeart/2018/2/layout/IconVerticalSolidList"/>
    <dgm:cxn modelId="{6B6A7038-75B2-4D5A-A334-8CFCEC64C498}" type="presParOf" srcId="{3290A864-B43C-449B-9DF3-496FB9017973}" destId="{36347BAB-165A-49F7-A1DB-AD52283838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DDD8C-3E9C-45EC-BE6F-DC7A92B82DB3}">
      <dsp:nvSpPr>
        <dsp:cNvPr id="0" name=""/>
        <dsp:cNvSpPr/>
      </dsp:nvSpPr>
      <dsp:spPr>
        <a:xfrm>
          <a:off x="0" y="51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2EB51-B82D-4A55-8A02-FCF07A7AE74A}">
      <dsp:nvSpPr>
        <dsp:cNvPr id="0" name=""/>
        <dsp:cNvSpPr/>
      </dsp:nvSpPr>
      <dsp:spPr>
        <a:xfrm>
          <a:off x="0" y="512"/>
          <a:ext cx="10515600" cy="839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Reorganization of the Board</a:t>
          </a:r>
        </a:p>
      </dsp:txBody>
      <dsp:txXfrm>
        <a:off x="0" y="512"/>
        <a:ext cx="10515600" cy="839771"/>
      </dsp:txXfrm>
    </dsp:sp>
    <dsp:sp modelId="{6EB1E256-8EE5-4AD2-A0D8-1BEF5B8D5E57}">
      <dsp:nvSpPr>
        <dsp:cNvPr id="0" name=""/>
        <dsp:cNvSpPr/>
      </dsp:nvSpPr>
      <dsp:spPr>
        <a:xfrm>
          <a:off x="0" y="84028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3CD89-B640-48C7-AF79-CA0EB7429897}">
      <dsp:nvSpPr>
        <dsp:cNvPr id="0" name=""/>
        <dsp:cNvSpPr/>
      </dsp:nvSpPr>
      <dsp:spPr>
        <a:xfrm>
          <a:off x="0" y="840284"/>
          <a:ext cx="10515600" cy="839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Lenders’ Lunch Program</a:t>
          </a:r>
        </a:p>
      </dsp:txBody>
      <dsp:txXfrm>
        <a:off x="0" y="840284"/>
        <a:ext cx="10515600" cy="839771"/>
      </dsp:txXfrm>
    </dsp:sp>
    <dsp:sp modelId="{E1DC9B6C-0329-491F-AC62-EDEF5685C0B8}">
      <dsp:nvSpPr>
        <dsp:cNvPr id="0" name=""/>
        <dsp:cNvSpPr/>
      </dsp:nvSpPr>
      <dsp:spPr>
        <a:xfrm>
          <a:off x="0" y="168005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203A2-2F22-4BC1-B1C8-69D976611919}">
      <dsp:nvSpPr>
        <dsp:cNvPr id="0" name=""/>
        <dsp:cNvSpPr/>
      </dsp:nvSpPr>
      <dsp:spPr>
        <a:xfrm>
          <a:off x="0" y="1680055"/>
          <a:ext cx="10515600" cy="839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YEC 2023</a:t>
          </a:r>
        </a:p>
      </dsp:txBody>
      <dsp:txXfrm>
        <a:off x="0" y="1680055"/>
        <a:ext cx="10515600" cy="839771"/>
      </dsp:txXfrm>
    </dsp:sp>
    <dsp:sp modelId="{109E5E73-2C81-4BD7-B3AA-63791E2C921A}">
      <dsp:nvSpPr>
        <dsp:cNvPr id="0" name=""/>
        <dsp:cNvSpPr/>
      </dsp:nvSpPr>
      <dsp:spPr>
        <a:xfrm>
          <a:off x="0" y="251982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C2D51-3217-4216-95DD-B8DA7388934F}">
      <dsp:nvSpPr>
        <dsp:cNvPr id="0" name=""/>
        <dsp:cNvSpPr/>
      </dsp:nvSpPr>
      <dsp:spPr>
        <a:xfrm>
          <a:off x="0" y="2519826"/>
          <a:ext cx="10515600" cy="839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Destination Creation Workshop</a:t>
          </a:r>
        </a:p>
      </dsp:txBody>
      <dsp:txXfrm>
        <a:off x="0" y="2519826"/>
        <a:ext cx="10515600" cy="839771"/>
      </dsp:txXfrm>
    </dsp:sp>
    <dsp:sp modelId="{874219A0-EA27-409E-86CA-874C93934B90}">
      <dsp:nvSpPr>
        <dsp:cNvPr id="0" name=""/>
        <dsp:cNvSpPr/>
      </dsp:nvSpPr>
      <dsp:spPr>
        <a:xfrm>
          <a:off x="0" y="335959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74795-5D0F-4FB9-9E9C-B1D07A9F4540}">
      <dsp:nvSpPr>
        <dsp:cNvPr id="0" name=""/>
        <dsp:cNvSpPr/>
      </dsp:nvSpPr>
      <dsp:spPr>
        <a:xfrm>
          <a:off x="0" y="3359597"/>
          <a:ext cx="10515600" cy="839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 loans approved</a:t>
          </a:r>
        </a:p>
      </dsp:txBody>
      <dsp:txXfrm>
        <a:off x="0" y="3359597"/>
        <a:ext cx="10515600" cy="839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EBDB7-7DB8-4B54-AEFE-8DF3E2F7EEDA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B9098-8E21-4AA8-BDF2-121B3FC39DF2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F2A53-93E5-4619-8E59-527494CCCDBA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Reform the Board – Fill open seats and designate a Secretary.</a:t>
          </a:r>
        </a:p>
      </dsp:txBody>
      <dsp:txXfrm>
        <a:off x="1435590" y="531"/>
        <a:ext cx="9080009" cy="1242935"/>
      </dsp:txXfrm>
    </dsp:sp>
    <dsp:sp modelId="{0D817080-7403-44F0-98EE-1974475B9302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BD2B6-E858-4DBC-A953-00DC455A65CB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F8241-5885-4129-90C1-0B7066BF2091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Conduct YEC 2024</a:t>
          </a:r>
        </a:p>
      </dsp:txBody>
      <dsp:txXfrm>
        <a:off x="1435590" y="1554201"/>
        <a:ext cx="9080009" cy="1242935"/>
      </dsp:txXfrm>
    </dsp:sp>
    <dsp:sp modelId="{4ECBB695-27B3-4EB4-AD37-4B03757E80D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B1FD2-D396-4502-8EDB-D0F0711AEDE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47BAB-165A-49F7-A1DB-AD52283838C9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Conduct two to three training events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ECBE-C17A-8DD9-491A-B89920619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EF1274-CB92-518A-8C1C-ED988E49F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61E19-B696-97C2-0828-81EFA1AD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B6A3-C90C-4258-9266-0931102B4DD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E211F-9252-BD34-E9CC-AA606F73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0A3F-12C4-B7DB-794D-E4519512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60C-0BD9-4F2A-8059-11308205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4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4029-A415-8242-3100-9DBF4A2E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3FAE7-8746-AA0E-DE32-1994EE1D8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6C8C0-5919-547F-3773-53E90FFE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B6A3-C90C-4258-9266-0931102B4DD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8929E-717C-01DC-7171-05E97991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2BFC9-83B1-1CBE-E7F3-F6A176F2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60C-0BD9-4F2A-8059-11308205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13773-D9AE-0E3E-B7E1-2304C99B1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60E8E-5778-4A33-0651-D7FE92663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18983-BF7F-BBC2-63CB-B7B0752B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B6A3-C90C-4258-9266-0931102B4DD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483A5-8170-F9A1-04A2-297EEB78E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272AD-E4FF-7B2C-01AF-9BFB0C814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60C-0BD9-4F2A-8059-11308205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5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4349-DB9B-E3EF-65D3-957A0E7B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2368-9C20-1C74-C2A9-7C9B0C81E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2819A-396F-9C75-7229-84AA705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B6A3-C90C-4258-9266-0931102B4DD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B2DE4-3394-1B83-BC19-24D42C70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B6549-4546-5233-35CF-18DF6D98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60C-0BD9-4F2A-8059-11308205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9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04E4-68AF-2DA0-2268-C562F441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57F7D-2466-9A56-CD99-F5D9FAE77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7067A-3882-02CE-73B0-7BC29620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B6A3-C90C-4258-9266-0931102B4DD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DA22E-9606-7847-8AB1-D5ACFD4F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16AD1-57F1-488D-C453-84103557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60C-0BD9-4F2A-8059-11308205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4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5826-F10C-A3A0-CBA5-15509B0A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44B38-3C84-012C-9F04-C5A47064F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FB695-1769-1D3C-BCBA-EC88CF9D2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23BF9-584C-A04D-2B18-21B2332A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B6A3-C90C-4258-9266-0931102B4DD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A6B96-C288-79D0-61D2-993FD47B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F08A0-7DF2-985F-A3BF-48D2006A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60C-0BD9-4F2A-8059-11308205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6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2886-CD34-9F7A-61FD-9EAAAA40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C5B69-C6F4-4E46-0EE5-871CC7622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E1ACF-042C-FF42-3D3D-7CF269033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BB413-08F7-747C-F50F-F30E445C0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F0DC1-ADA4-A003-2E2D-6854CA38C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8B870-4109-D3A1-F4E1-D36C3296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B6A3-C90C-4258-9266-0931102B4DD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9134F5-19DD-6232-FF40-9A248D1B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1E364-3020-411D-E8D7-BAB532E9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60C-0BD9-4F2A-8059-11308205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8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7AE2-6435-ACF4-2316-346903BA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98AA03-9580-5E47-2767-3569B44E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B6A3-C90C-4258-9266-0931102B4DD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387FF-853E-DAE6-97A1-2D7D4FB0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21268-E9AB-81A3-820A-0F89C19E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60C-0BD9-4F2A-8059-11308205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74162-1AA5-BB37-43DB-E1C1209C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B6A3-C90C-4258-9266-0931102B4DD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EF6A1-0C09-E247-B0E4-25D43BA32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6E0B6-2803-8B00-D813-F65CD82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60C-0BD9-4F2A-8059-11308205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2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C57F-B216-D84C-A852-6CFB08A7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6E465-B95D-BF9C-1A7D-7F71AE2BD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51F3D-6448-0A39-1EF3-54BFE178E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D29EA-88F1-B663-7544-5F9BEC28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B6A3-C90C-4258-9266-0931102B4DD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EE57B-915D-2BEA-6392-E2DF64A3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67742-64A4-380D-136F-E6218970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60C-0BD9-4F2A-8059-11308205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2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DCD1-9B89-D592-1D59-EA621A6B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D4CDB-DF2C-B105-18D5-263C86BF7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69D5E-59FB-3722-093E-64EAA0B42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360C8-BA41-5F3A-0DE7-4704305D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B6A3-C90C-4258-9266-0931102B4DD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724C2-FD4D-5923-4A3A-E52DBB55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8B4D9-2E4C-FD7C-771F-3FAC71D6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960C-0BD9-4F2A-8059-11308205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29296-5502-3CC3-78F6-52E50E98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49103-764D-8C2E-DB1C-48D75ABA0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D66CF-23B7-E464-CF37-0049BBCF1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0B6A3-C90C-4258-9266-0931102B4DD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F75E-FD75-0E5F-4452-95E34DF60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5B882-C4C1-6207-FDD4-0E2841DA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6960C-0BD9-4F2A-8059-11308205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1909-7E64-9514-190F-08E188E03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708" y="632712"/>
            <a:ext cx="9144000" cy="904145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Welcome to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26E47-4647-68A5-C293-E0F759E25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3654"/>
            <a:ext cx="9144000" cy="10441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logo with a plant in the middle&#10;&#10;Description automatically generated">
            <a:extLst>
              <a:ext uri="{FF2B5EF4-FFF2-40B4-BE49-F238E27FC236}">
                <a16:creationId xmlns:a16="http://schemas.microsoft.com/office/drawing/2014/main" id="{AF3CE435-38FF-68DC-FC04-B4698DC6E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2" y="1851796"/>
            <a:ext cx="10227276" cy="372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01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green rectangle with black text&#10;&#10;Description automatically generated">
            <a:extLst>
              <a:ext uri="{FF2B5EF4-FFF2-40B4-BE49-F238E27FC236}">
                <a16:creationId xmlns:a16="http://schemas.microsoft.com/office/drawing/2014/main" id="{07C3F7A4-6AEF-9ABA-592F-CEAF2FF3A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546142"/>
            <a:ext cx="10591800" cy="1762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635515-17ED-8E8D-D7E8-0293A7709EB4}"/>
              </a:ext>
            </a:extLst>
          </p:cNvPr>
          <p:cNvSpPr txBox="1"/>
          <p:nvPr/>
        </p:nvSpPr>
        <p:spPr>
          <a:xfrm>
            <a:off x="5818387" y="3015048"/>
            <a:ext cx="5573513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The business thrives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GLC monitors loan performance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GLC and partners offer business training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Business leader pays loan on time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08B673-E905-9D44-6613-E4EF8BFE82BE}"/>
              </a:ext>
            </a:extLst>
          </p:cNvPr>
          <p:cNvCxnSpPr/>
          <p:nvPr/>
        </p:nvCxnSpPr>
        <p:spPr>
          <a:xfrm>
            <a:off x="9835978" y="2308267"/>
            <a:ext cx="0" cy="7438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2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6AC42-C04B-B930-258D-B3ECAE7E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</a:rPr>
              <a:t>GLC’s</a:t>
            </a:r>
            <a:br>
              <a:rPr lang="en-US" sz="3600" b="1">
                <a:solidFill>
                  <a:srgbClr val="FFFFFF"/>
                </a:solidFill>
              </a:rPr>
            </a:br>
            <a:r>
              <a:rPr lang="en-US" sz="3600" b="1">
                <a:solidFill>
                  <a:srgbClr val="FFFFFF"/>
                </a:solidFill>
              </a:rPr>
              <a:t>Loan Performance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B28A5-A1C4-A0C1-6645-3A2BADB3F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502" y="209268"/>
            <a:ext cx="7423012" cy="64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4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5ACD-55A8-821B-AFCA-1A94D0EE330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/>
              <a:t>2023 Year in Review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C42CF8-2E67-D237-7A0B-A08B4643F2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77081"/>
          <a:ext cx="10515600" cy="4199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28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4CF4-E566-5129-4879-DF84564CAD2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2024 Activities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1D94FC-DCA0-8A44-01BB-D966466E8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7015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93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05235-398D-EFA6-DA64-7B5556B0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10927080" cy="109685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800" b="1" dirty="0"/>
              <a:t>Who We Are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C09C3-9FEA-312D-5488-0F53AE1FA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365236"/>
            <a:ext cx="4892549" cy="3107971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en-US" sz="2400" b="0" i="0" dirty="0">
                <a:effectLst/>
                <a:latin typeface="Quicksand"/>
              </a:rPr>
              <a:t>A locally-based non-profit</a:t>
            </a:r>
          </a:p>
          <a:p>
            <a:r>
              <a:rPr lang="en-US" sz="2400" b="0" i="0" dirty="0">
                <a:effectLst/>
                <a:latin typeface="Quicksand"/>
              </a:rPr>
              <a:t>A board of local volunteers</a:t>
            </a:r>
          </a:p>
          <a:p>
            <a:r>
              <a:rPr lang="en-US" sz="2400" b="0" i="0" dirty="0">
                <a:effectLst/>
                <a:latin typeface="Quicksand"/>
              </a:rPr>
              <a:t>The loan provider for Network Kansas</a:t>
            </a:r>
          </a:p>
          <a:p>
            <a:r>
              <a:rPr lang="en-US" sz="2400" dirty="0">
                <a:latin typeface="Quicksand"/>
              </a:rPr>
              <a:t>A r</a:t>
            </a:r>
            <a:r>
              <a:rPr lang="en-US" sz="2400" b="0" i="0" dirty="0">
                <a:effectLst/>
                <a:latin typeface="Quicksand"/>
              </a:rPr>
              <a:t>epresentative of the community's vision to support entrepreneurship</a:t>
            </a:r>
            <a:endParaRPr lang="en-US" sz="2400" dirty="0"/>
          </a:p>
        </p:txBody>
      </p:sp>
      <p:pic>
        <p:nvPicPr>
          <p:cNvPr id="9" name="Picture 8" descr="Several signs in a row&#10;&#10;Description automatically generated with medium confidence">
            <a:extLst>
              <a:ext uri="{FF2B5EF4-FFF2-40B4-BE49-F238E27FC236}">
                <a16:creationId xmlns:a16="http://schemas.microsoft.com/office/drawing/2014/main" id="{5CFE6C46-1CF0-E671-44B2-F92DB9FA1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42" y="2371660"/>
            <a:ext cx="5813373" cy="32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C54D-6BF7-482D-6408-B8FDC318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914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/>
              <a:t>Our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BD5EB-76D7-7E09-D880-09AC56516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7" y="1927653"/>
            <a:ext cx="4559642" cy="4460789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1800" b="1" dirty="0">
                <a:ea typeface="Times New Roman" panose="02020603050405020304" pitchFamily="18" charset="0"/>
              </a:rPr>
              <a:t>S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timulate</a:t>
            </a:r>
            <a:r>
              <a:rPr lang="en-US" sz="1800" b="1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economic</a:t>
            </a:r>
            <a:r>
              <a:rPr lang="en-US" sz="1800" b="1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growth</a:t>
            </a:r>
            <a:r>
              <a:rPr lang="en-US" sz="1800" b="1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and create</a:t>
            </a:r>
            <a:r>
              <a:rPr lang="en-US" sz="1800" b="1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jobs</a:t>
            </a:r>
            <a:r>
              <a:rPr lang="en-US" sz="1800" b="1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throughout</a:t>
            </a:r>
            <a:r>
              <a:rPr lang="en-US" sz="1800" spc="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County</a:t>
            </a:r>
            <a:r>
              <a:rPr lang="en-US" sz="1800" spc="-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of</a:t>
            </a:r>
            <a:r>
              <a:rPr lang="en-US" sz="1800" spc="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Leavenworth, Kansas, by:</a:t>
            </a:r>
          </a:p>
          <a:p>
            <a:pPr marL="284163" indent="-284163">
              <a:spcBef>
                <a:spcPts val="2400"/>
              </a:spcBef>
              <a:buFont typeface="+mj-lt"/>
              <a:buAutoNum type="arabicPeriod"/>
            </a:pPr>
            <a:r>
              <a:rPr lang="en-US" sz="1800" dirty="0"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romoting entrepreneurship, </a:t>
            </a:r>
          </a:p>
          <a:p>
            <a:pPr marL="284163" indent="-284163">
              <a:spcBef>
                <a:spcPts val="2400"/>
              </a:spcBef>
              <a:buFont typeface="+mj-lt"/>
              <a:buAutoNum type="arabicPeriod"/>
            </a:pPr>
            <a:r>
              <a:rPr lang="en-US" sz="1800" dirty="0"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roviding small business educational opportunities, </a:t>
            </a:r>
          </a:p>
          <a:p>
            <a:pPr marL="284163" indent="-284163">
              <a:spcBef>
                <a:spcPts val="2400"/>
              </a:spcBef>
              <a:buFont typeface="+mj-lt"/>
              <a:buAutoNum type="arabicPeriod"/>
            </a:pPr>
            <a:r>
              <a:rPr lang="en-US" sz="1800" dirty="0"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mplementing Network Kansas programs, and </a:t>
            </a:r>
          </a:p>
          <a:p>
            <a:pPr marL="284163" indent="-284163">
              <a:spcBef>
                <a:spcPts val="2400"/>
              </a:spcBef>
              <a:buFont typeface="+mj-lt"/>
              <a:buAutoNum type="arabicPeriod"/>
            </a:pPr>
            <a:r>
              <a:rPr lang="en-US" sz="1800" dirty="0"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roviding or coordinating one-on-one business coaching to small business owners.</a:t>
            </a:r>
            <a:endParaRPr lang="en-US" sz="1800" dirty="0"/>
          </a:p>
        </p:txBody>
      </p:sp>
      <p:pic>
        <p:nvPicPr>
          <p:cNvPr id="5" name="Picture 4" descr="A magnifying glass over a step of steps&#10;&#10;Description automatically generated">
            <a:extLst>
              <a:ext uri="{FF2B5EF4-FFF2-40B4-BE49-F238E27FC236}">
                <a16:creationId xmlns:a16="http://schemas.microsoft.com/office/drawing/2014/main" id="{C24B5863-EB8A-EB87-DAD5-0EA776FC2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r="9207" b="-1"/>
          <a:stretch/>
        </p:blipFill>
        <p:spPr>
          <a:xfrm>
            <a:off x="5086726" y="10"/>
            <a:ext cx="7105273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AFD70F-20E3-55D2-E154-7D4FACFB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BDB812-268E-7EC5-B48A-752271816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A30E18-AA70-D998-AAFC-727CB0367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241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D312-AAAA-27D3-166E-4EC5867C722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Our Value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BA1C-0D4F-BA88-9287-41F95B2C7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864"/>
            <a:ext cx="10515600" cy="17917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“Collaboration for economic development in Leavenworth County”  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GLC can only fulfill its mission by collaborating with other agencies and centers.</a:t>
            </a:r>
            <a:endParaRPr lang="en-US" sz="3600" dirty="0"/>
          </a:p>
        </p:txBody>
      </p:sp>
      <p:pic>
        <p:nvPicPr>
          <p:cNvPr id="5" name="Picture 4" descr="A group of symbols and text&#10;&#10;Description automatically generated with medium confidence">
            <a:extLst>
              <a:ext uri="{FF2B5EF4-FFF2-40B4-BE49-F238E27FC236}">
                <a16:creationId xmlns:a16="http://schemas.microsoft.com/office/drawing/2014/main" id="{C2455642-19CC-A24B-5AE1-0A4FC572C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54" y="4380717"/>
            <a:ext cx="7498492" cy="23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5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8B6C-1264-85D9-0DF7-54E355FF3A9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Our Value Generation Process</a:t>
            </a:r>
          </a:p>
        </p:txBody>
      </p:sp>
      <p:pic>
        <p:nvPicPr>
          <p:cNvPr id="5" name="Picture 4" descr="A yellow and green rectangle with black text&#10;&#10;Description automatically generated">
            <a:extLst>
              <a:ext uri="{FF2B5EF4-FFF2-40B4-BE49-F238E27FC236}">
                <a16:creationId xmlns:a16="http://schemas.microsoft.com/office/drawing/2014/main" id="{51FA9A59-7821-A9F2-760A-D461ED2D4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547937"/>
            <a:ext cx="10591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3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green rectangle with black text&#10;&#10;Description automatically generated">
            <a:extLst>
              <a:ext uri="{FF2B5EF4-FFF2-40B4-BE49-F238E27FC236}">
                <a16:creationId xmlns:a16="http://schemas.microsoft.com/office/drawing/2014/main" id="{07C3F7A4-6AEF-9ABA-592F-CEAF2FF3A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48583"/>
            <a:ext cx="10591800" cy="1762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71E2A1-E063-DD78-CCC0-0B55FDCB0AF8}"/>
              </a:ext>
            </a:extLst>
          </p:cNvPr>
          <p:cNvSpPr txBox="1"/>
          <p:nvPr/>
        </p:nvSpPr>
        <p:spPr>
          <a:xfrm>
            <a:off x="800100" y="2530688"/>
            <a:ext cx="105918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ea typeface="Calibri" panose="020F0502020204030204" pitchFamily="34" charset="0"/>
              </a:rPr>
              <a:t>Form partnerships – Chamber, Main Street, LCDC, City of Leavenworth, City of Lansing</a:t>
            </a:r>
          </a:p>
          <a:p>
            <a:pPr marL="342900" marR="0" lvl="0" indent="-342900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a typeface="Calibri" panose="020F0502020204030204" pitchFamily="34" charset="0"/>
              </a:rPr>
              <a:t>Develop collaborative programs for education and economic development</a:t>
            </a:r>
          </a:p>
          <a:p>
            <a:pPr marL="342900" marR="0" lvl="0" indent="-342900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ea typeface="Calibri" panose="020F0502020204030204" pitchFamily="34" charset="0"/>
              </a:rPr>
              <a:t>Advertise programs</a:t>
            </a:r>
          </a:p>
          <a:p>
            <a:pPr marL="342900" marR="0" lvl="0" indent="-342900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a typeface="Calibri" panose="020F0502020204030204" pitchFamily="34" charset="0"/>
              </a:rPr>
              <a:t>Raise operating funds</a:t>
            </a:r>
          </a:p>
          <a:p>
            <a:pPr marL="342900" marR="0" lvl="0" indent="-342900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ea typeface="Calibri" panose="020F0502020204030204" pitchFamily="34" charset="0"/>
              </a:rPr>
              <a:t>Educate business leaders about programs and opportunities</a:t>
            </a:r>
          </a:p>
          <a:p>
            <a:pPr marL="342900" marR="0" lvl="0" indent="-342900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a typeface="Calibri" panose="020F0502020204030204" pitchFamily="34" charset="0"/>
              </a:rPr>
              <a:t>Train business owners</a:t>
            </a:r>
            <a:endParaRPr lang="en-US" sz="2400" b="1" dirty="0">
              <a:effectLst/>
              <a:ea typeface="Calibri" panose="020F050202020403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CFF123-6B13-1613-B28F-81C730D918A1}"/>
              </a:ext>
            </a:extLst>
          </p:cNvPr>
          <p:cNvCxnSpPr/>
          <p:nvPr/>
        </p:nvCxnSpPr>
        <p:spPr>
          <a:xfrm>
            <a:off x="1828801" y="2033972"/>
            <a:ext cx="0" cy="4967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41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green rectangle with black text&#10;&#10;Description automatically generated">
            <a:extLst>
              <a:ext uri="{FF2B5EF4-FFF2-40B4-BE49-F238E27FC236}">
                <a16:creationId xmlns:a16="http://schemas.microsoft.com/office/drawing/2014/main" id="{07C3F7A4-6AEF-9ABA-592F-CEAF2FF3A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546142"/>
            <a:ext cx="10591800" cy="1762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1E5B11-01CA-8BC1-4DA0-B665EC0A3174}"/>
              </a:ext>
            </a:extLst>
          </p:cNvPr>
          <p:cNvSpPr txBox="1"/>
          <p:nvPr/>
        </p:nvSpPr>
        <p:spPr>
          <a:xfrm>
            <a:off x="2619634" y="3126260"/>
            <a:ext cx="65120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Business owners submit loan applications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Administrators verify application readiness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Administrators forward applications to the Financial Review Committee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009E75-D99B-D5E8-AFD8-A7DE0EAB1F52}"/>
              </a:ext>
            </a:extLst>
          </p:cNvPr>
          <p:cNvCxnSpPr/>
          <p:nvPr/>
        </p:nvCxnSpPr>
        <p:spPr>
          <a:xfrm>
            <a:off x="3669957" y="2308267"/>
            <a:ext cx="0" cy="8179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73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green rectangle with black text&#10;&#10;Description automatically generated">
            <a:extLst>
              <a:ext uri="{FF2B5EF4-FFF2-40B4-BE49-F238E27FC236}">
                <a16:creationId xmlns:a16="http://schemas.microsoft.com/office/drawing/2014/main" id="{07C3F7A4-6AEF-9ABA-592F-CEAF2FF3A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546142"/>
            <a:ext cx="10591800" cy="1762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95596C-535A-7077-B426-6401ADB21644}"/>
              </a:ext>
            </a:extLst>
          </p:cNvPr>
          <p:cNvSpPr txBox="1"/>
          <p:nvPr/>
        </p:nvSpPr>
        <p:spPr>
          <a:xfrm>
            <a:off x="4386649" y="3138615"/>
            <a:ext cx="607952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Financial Review Committee reviews and approves the loan application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Funding Source (NetworkKansas) reviews the application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9767F6-DEA4-B57B-56A2-B3CA51A52510}"/>
              </a:ext>
            </a:extLst>
          </p:cNvPr>
          <p:cNvCxnSpPr>
            <a:stCxn id="3" idx="2"/>
          </p:cNvCxnSpPr>
          <p:nvPr/>
        </p:nvCxnSpPr>
        <p:spPr>
          <a:xfrm>
            <a:off x="6096000" y="2308267"/>
            <a:ext cx="0" cy="8303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04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green rectangle with black text&#10;&#10;Description automatically generated">
            <a:extLst>
              <a:ext uri="{FF2B5EF4-FFF2-40B4-BE49-F238E27FC236}">
                <a16:creationId xmlns:a16="http://schemas.microsoft.com/office/drawing/2014/main" id="{07C3F7A4-6AEF-9ABA-592F-CEAF2FF3A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546142"/>
            <a:ext cx="10591800" cy="1762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71F461-2116-20BC-24CB-941454A1C17D}"/>
              </a:ext>
            </a:extLst>
          </p:cNvPr>
          <p:cNvSpPr txBox="1"/>
          <p:nvPr/>
        </p:nvSpPr>
        <p:spPr>
          <a:xfrm>
            <a:off x="5311518" y="3076833"/>
            <a:ext cx="608038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Funding source approves the loan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Funding source defines payment terms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Business owner accepts the loan agreement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397325-0562-D799-F0DF-B445B591FCB7}"/>
              </a:ext>
            </a:extLst>
          </p:cNvPr>
          <p:cNvCxnSpPr/>
          <p:nvPr/>
        </p:nvCxnSpPr>
        <p:spPr>
          <a:xfrm>
            <a:off x="7945395" y="2308267"/>
            <a:ext cx="0" cy="7562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67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258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Quicksand</vt:lpstr>
      <vt:lpstr>Symbol</vt:lpstr>
      <vt:lpstr>Office Theme</vt:lpstr>
      <vt:lpstr>Welcome to </vt:lpstr>
      <vt:lpstr>Who We Are</vt:lpstr>
      <vt:lpstr>Our Mission</vt:lpstr>
      <vt:lpstr>Our Value Proposition</vt:lpstr>
      <vt:lpstr>Our Value Generation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GLC’s Loan Performance</vt:lpstr>
      <vt:lpstr>2023 Year in Review</vt:lpstr>
      <vt:lpstr>2024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Ted Davis</dc:creator>
  <cp:lastModifiedBy>Lisa Weakley</cp:lastModifiedBy>
  <cp:revision>7</cp:revision>
  <dcterms:created xsi:type="dcterms:W3CDTF">2023-10-20T12:17:37Z</dcterms:created>
  <dcterms:modified xsi:type="dcterms:W3CDTF">2023-10-23T00:15:42Z</dcterms:modified>
</cp:coreProperties>
</file>